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26"/>
  </p:notesMasterIdLst>
  <p:handoutMasterIdLst>
    <p:handoutMasterId r:id="rId27"/>
  </p:handoutMasterIdLst>
  <p:sldIdLst>
    <p:sldId id="266" r:id="rId2"/>
    <p:sldId id="1862" r:id="rId3"/>
    <p:sldId id="1824" r:id="rId4"/>
    <p:sldId id="1825" r:id="rId5"/>
    <p:sldId id="1826" r:id="rId6"/>
    <p:sldId id="1853" r:id="rId7"/>
    <p:sldId id="1854" r:id="rId8"/>
    <p:sldId id="1869" r:id="rId9"/>
    <p:sldId id="1855" r:id="rId10"/>
    <p:sldId id="1856" r:id="rId11"/>
    <p:sldId id="1870" r:id="rId12"/>
    <p:sldId id="1857" r:id="rId13"/>
    <p:sldId id="1858" r:id="rId14"/>
    <p:sldId id="1861" r:id="rId15"/>
    <p:sldId id="1859" r:id="rId16"/>
    <p:sldId id="1860" r:id="rId17"/>
    <p:sldId id="1863" r:id="rId18"/>
    <p:sldId id="1864" r:id="rId19"/>
    <p:sldId id="1865" r:id="rId20"/>
    <p:sldId id="1866" r:id="rId21"/>
    <p:sldId id="1867" r:id="rId22"/>
    <p:sldId id="1868" r:id="rId23"/>
    <p:sldId id="1852" r:id="rId24"/>
    <p:sldId id="1871" r:id="rId25"/>
  </p:sldIdLst>
  <p:sldSz cx="12192000" cy="6858000"/>
  <p:notesSz cx="6858000" cy="9144000"/>
  <p:defaultTex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i Rosales" initials="BR" lastIdx="1" clrIdx="0">
    <p:extLst>
      <p:ext uri="{19B8F6BF-5375-455C-9EA6-DF929625EA0E}">
        <p15:presenceInfo xmlns:p15="http://schemas.microsoft.com/office/powerpoint/2012/main" userId="Boli Rosa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C1414"/>
    <a:srgbClr val="FF3399"/>
    <a:srgbClr val="173C5D"/>
    <a:srgbClr val="ED2813"/>
    <a:srgbClr val="FF33CC"/>
    <a:srgbClr val="FF6600"/>
    <a:srgbClr val="FCCE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249" autoAdjust="0"/>
  </p:normalViewPr>
  <p:slideViewPr>
    <p:cSldViewPr snapToGrid="0">
      <p:cViewPr varScale="1">
        <p:scale>
          <a:sx n="86" d="100"/>
          <a:sy n="86" d="100"/>
        </p:scale>
        <p:origin x="542"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70D0C92C-A37E-4151-A9FA-06347DF4D1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t-BR"/>
          </a:p>
        </p:txBody>
      </p:sp>
      <p:sp>
        <p:nvSpPr>
          <p:cNvPr id="3" name="Espaço Reservado para Data 2">
            <a:extLst>
              <a:ext uri="{FF2B5EF4-FFF2-40B4-BE49-F238E27FC236}">
                <a16:creationId xmlns:a16="http://schemas.microsoft.com/office/drawing/2014/main" id="{37F614C6-BE6C-4AC6-A906-4690647F29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38A8381-D2EC-411C-8EA2-7BD96F49A8EA}" type="datetimeFigureOut">
              <a:rPr lang="pt-BR"/>
              <a:pPr>
                <a:defRPr/>
              </a:pPr>
              <a:t>21/02/2022</a:t>
            </a:fld>
            <a:endParaRPr lang="pt-BR"/>
          </a:p>
        </p:txBody>
      </p:sp>
      <p:sp>
        <p:nvSpPr>
          <p:cNvPr id="4" name="Espaço Reservado para Rodapé 3">
            <a:extLst>
              <a:ext uri="{FF2B5EF4-FFF2-40B4-BE49-F238E27FC236}">
                <a16:creationId xmlns:a16="http://schemas.microsoft.com/office/drawing/2014/main" id="{F5EE8E81-DB2A-4E64-8F22-17D5B8919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t-BR"/>
          </a:p>
        </p:txBody>
      </p:sp>
      <p:sp>
        <p:nvSpPr>
          <p:cNvPr id="5" name="Espaço Reservado para Número de Slide 4">
            <a:extLst>
              <a:ext uri="{FF2B5EF4-FFF2-40B4-BE49-F238E27FC236}">
                <a16:creationId xmlns:a16="http://schemas.microsoft.com/office/drawing/2014/main" id="{4B84B75B-5267-4384-9090-D8BBA46FE5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A74B0C4-8DB1-46FC-AEE4-7FFB087FE917}" type="slidenum">
              <a:rPr lang="pt-BR"/>
              <a:pPr>
                <a:defRPr/>
              </a:pPr>
              <a:t>‹nº›</a:t>
            </a:fld>
            <a:endParaRPr 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1360075F-2F48-43F0-B12B-1037AE24DA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t-BR"/>
          </a:p>
        </p:txBody>
      </p:sp>
      <p:sp>
        <p:nvSpPr>
          <p:cNvPr id="3" name="Espaço Reservado para Data 2">
            <a:extLst>
              <a:ext uri="{FF2B5EF4-FFF2-40B4-BE49-F238E27FC236}">
                <a16:creationId xmlns:a16="http://schemas.microsoft.com/office/drawing/2014/main" id="{1CAB70F6-A224-4B92-B76B-6CCEEC68817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9D63F0D-F832-48C6-844D-67EF5DE742DC}" type="datetimeFigureOut">
              <a:rPr lang="pt-BR"/>
              <a:pPr>
                <a:defRPr/>
              </a:pPr>
              <a:t>21/02/2022</a:t>
            </a:fld>
            <a:endParaRPr lang="pt-BR"/>
          </a:p>
        </p:txBody>
      </p:sp>
      <p:sp>
        <p:nvSpPr>
          <p:cNvPr id="4" name="Espaço Reservado para Imagem de Slide 3">
            <a:extLst>
              <a:ext uri="{FF2B5EF4-FFF2-40B4-BE49-F238E27FC236}">
                <a16:creationId xmlns:a16="http://schemas.microsoft.com/office/drawing/2014/main" id="{0A2A8B7D-26A1-4535-ABAF-C550DA3D685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AED9C719-F599-4E2C-B1D6-FF4C0594E4A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0863E110-39E2-45CA-B201-70086A9FC57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t-BR"/>
          </a:p>
        </p:txBody>
      </p:sp>
      <p:sp>
        <p:nvSpPr>
          <p:cNvPr id="7" name="Espaço Reservado para Número de Slide 6">
            <a:extLst>
              <a:ext uri="{FF2B5EF4-FFF2-40B4-BE49-F238E27FC236}">
                <a16:creationId xmlns:a16="http://schemas.microsoft.com/office/drawing/2014/main" id="{FCC41808-0D14-4CB9-860B-013AE006E4E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0A052B9-482A-4124-B59B-12ACF32213C1}"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D97A1-AA1E-4B5C-B09D-86F3205F0BC1}"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14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17</a:t>
            </a:fld>
            <a:endParaRPr lang="pt-BR"/>
          </a:p>
        </p:txBody>
      </p:sp>
    </p:spTree>
    <p:extLst>
      <p:ext uri="{BB962C8B-B14F-4D97-AF65-F5344CB8AC3E}">
        <p14:creationId xmlns:p14="http://schemas.microsoft.com/office/powerpoint/2010/main" val="2725227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19</a:t>
            </a:fld>
            <a:endParaRPr lang="pt-BR"/>
          </a:p>
        </p:txBody>
      </p:sp>
    </p:spTree>
    <p:extLst>
      <p:ext uri="{BB962C8B-B14F-4D97-AF65-F5344CB8AC3E}">
        <p14:creationId xmlns:p14="http://schemas.microsoft.com/office/powerpoint/2010/main" val="270924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20</a:t>
            </a:fld>
            <a:endParaRPr lang="pt-BR"/>
          </a:p>
        </p:txBody>
      </p:sp>
    </p:spTree>
    <p:extLst>
      <p:ext uri="{BB962C8B-B14F-4D97-AF65-F5344CB8AC3E}">
        <p14:creationId xmlns:p14="http://schemas.microsoft.com/office/powerpoint/2010/main" val="1709015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21</a:t>
            </a:fld>
            <a:endParaRPr lang="pt-BR"/>
          </a:p>
        </p:txBody>
      </p:sp>
    </p:spTree>
    <p:extLst>
      <p:ext uri="{BB962C8B-B14F-4D97-AF65-F5344CB8AC3E}">
        <p14:creationId xmlns:p14="http://schemas.microsoft.com/office/powerpoint/2010/main" val="3939863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22</a:t>
            </a:fld>
            <a:endParaRPr lang="pt-BR"/>
          </a:p>
        </p:txBody>
      </p:sp>
    </p:spTree>
    <p:extLst>
      <p:ext uri="{BB962C8B-B14F-4D97-AF65-F5344CB8AC3E}">
        <p14:creationId xmlns:p14="http://schemas.microsoft.com/office/powerpoint/2010/main" val="288514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24</a:t>
            </a:fld>
            <a:endParaRPr lang="pt-BR"/>
          </a:p>
        </p:txBody>
      </p:sp>
    </p:spTree>
    <p:extLst>
      <p:ext uri="{BB962C8B-B14F-4D97-AF65-F5344CB8AC3E}">
        <p14:creationId xmlns:p14="http://schemas.microsoft.com/office/powerpoint/2010/main" val="147100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5</a:t>
            </a:fld>
            <a:endParaRPr lang="pt-BR"/>
          </a:p>
        </p:txBody>
      </p:sp>
    </p:spTree>
    <p:extLst>
      <p:ext uri="{BB962C8B-B14F-4D97-AF65-F5344CB8AC3E}">
        <p14:creationId xmlns:p14="http://schemas.microsoft.com/office/powerpoint/2010/main" val="287644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6</a:t>
            </a:fld>
            <a:endParaRPr lang="pt-BR"/>
          </a:p>
        </p:txBody>
      </p:sp>
    </p:spTree>
    <p:extLst>
      <p:ext uri="{BB962C8B-B14F-4D97-AF65-F5344CB8AC3E}">
        <p14:creationId xmlns:p14="http://schemas.microsoft.com/office/powerpoint/2010/main" val="287367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9</a:t>
            </a:fld>
            <a:endParaRPr lang="pt-BR"/>
          </a:p>
        </p:txBody>
      </p:sp>
    </p:spTree>
    <p:extLst>
      <p:ext uri="{BB962C8B-B14F-4D97-AF65-F5344CB8AC3E}">
        <p14:creationId xmlns:p14="http://schemas.microsoft.com/office/powerpoint/2010/main" val="282202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10</a:t>
            </a:fld>
            <a:endParaRPr lang="pt-BR"/>
          </a:p>
        </p:txBody>
      </p:sp>
    </p:spTree>
    <p:extLst>
      <p:ext uri="{BB962C8B-B14F-4D97-AF65-F5344CB8AC3E}">
        <p14:creationId xmlns:p14="http://schemas.microsoft.com/office/powerpoint/2010/main" val="364250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13</a:t>
            </a:fld>
            <a:endParaRPr lang="pt-BR"/>
          </a:p>
        </p:txBody>
      </p:sp>
    </p:spTree>
    <p:extLst>
      <p:ext uri="{BB962C8B-B14F-4D97-AF65-F5344CB8AC3E}">
        <p14:creationId xmlns:p14="http://schemas.microsoft.com/office/powerpoint/2010/main" val="344786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14</a:t>
            </a:fld>
            <a:endParaRPr lang="pt-BR"/>
          </a:p>
        </p:txBody>
      </p:sp>
    </p:spTree>
    <p:extLst>
      <p:ext uri="{BB962C8B-B14F-4D97-AF65-F5344CB8AC3E}">
        <p14:creationId xmlns:p14="http://schemas.microsoft.com/office/powerpoint/2010/main" val="337490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15</a:t>
            </a:fld>
            <a:endParaRPr lang="pt-BR"/>
          </a:p>
        </p:txBody>
      </p:sp>
    </p:spTree>
    <p:extLst>
      <p:ext uri="{BB962C8B-B14F-4D97-AF65-F5344CB8AC3E}">
        <p14:creationId xmlns:p14="http://schemas.microsoft.com/office/powerpoint/2010/main" val="303312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endParaRPr lang="pt-BR" baseline="0"/>
          </a:p>
        </p:txBody>
      </p:sp>
      <p:sp>
        <p:nvSpPr>
          <p:cNvPr id="4" name="Espaço Reservado para Número de Slide 3"/>
          <p:cNvSpPr>
            <a:spLocks noGrp="1"/>
          </p:cNvSpPr>
          <p:nvPr>
            <p:ph type="sldNum" sz="quarter" idx="10"/>
          </p:nvPr>
        </p:nvSpPr>
        <p:spPr/>
        <p:txBody>
          <a:bodyPr/>
          <a:lstStyle/>
          <a:p>
            <a:fld id="{E2E7E09B-6BFB-4E09-8668-C3C4410300FF}" type="slidenum">
              <a:rPr lang="pt-BR" smtClean="0"/>
              <a:t>16</a:t>
            </a:fld>
            <a:endParaRPr lang="pt-BR"/>
          </a:p>
        </p:txBody>
      </p:sp>
    </p:spTree>
    <p:extLst>
      <p:ext uri="{BB962C8B-B14F-4D97-AF65-F5344CB8AC3E}">
        <p14:creationId xmlns:p14="http://schemas.microsoft.com/office/powerpoint/2010/main" val="1869537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abeçalho da Seção">
    <p:spTree>
      <p:nvGrpSpPr>
        <p:cNvPr id="1" name=""/>
        <p:cNvGrpSpPr/>
        <p:nvPr/>
      </p:nvGrpSpPr>
      <p:grpSpPr>
        <a:xfrm>
          <a:off x="0" y="0"/>
          <a:ext cx="0" cy="0"/>
          <a:chOff x="0" y="0"/>
          <a:chExt cx="0" cy="0"/>
        </a:xfrm>
      </p:grpSpPr>
      <p:pic>
        <p:nvPicPr>
          <p:cNvPr id="2" name="Imagem 6">
            <a:extLst>
              <a:ext uri="{FF2B5EF4-FFF2-40B4-BE49-F238E27FC236}">
                <a16:creationId xmlns:a16="http://schemas.microsoft.com/office/drawing/2014/main" id="{AFA25A1E-A5AD-440A-985D-AAEF6C2FA9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5BD87626-F0F0-42B1-BC7B-9B9721CF722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grpSp>
        <p:nvGrpSpPr>
          <p:cNvPr id="4" name="Group 15">
            <a:extLst>
              <a:ext uri="{FF2B5EF4-FFF2-40B4-BE49-F238E27FC236}">
                <a16:creationId xmlns:a16="http://schemas.microsoft.com/office/drawing/2014/main" id="{66CDB520-A0BA-4766-91B8-1CF3697CFAFE}"/>
              </a:ext>
            </a:extLst>
          </p:cNvPr>
          <p:cNvGrpSpPr>
            <a:grpSpLocks/>
          </p:cNvGrpSpPr>
          <p:nvPr userDrawn="1"/>
        </p:nvGrpSpPr>
        <p:grpSpPr bwMode="auto">
          <a:xfrm>
            <a:off x="0" y="-7938"/>
            <a:ext cx="12192000" cy="6865938"/>
            <a:chOff x="0" y="-8467"/>
            <a:chExt cx="12192000" cy="6866467"/>
          </a:xfrm>
        </p:grpSpPr>
        <p:sp>
          <p:nvSpPr>
            <p:cNvPr id="5" name="Freeform 14">
              <a:extLst>
                <a:ext uri="{FF2B5EF4-FFF2-40B4-BE49-F238E27FC236}">
                  <a16:creationId xmlns:a16="http://schemas.microsoft.com/office/drawing/2014/main" id="{3DB79A31-D04A-44F2-89A4-F3EF328EA1EA}"/>
                </a:ext>
              </a:extLst>
            </p:cNvPr>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3">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25">
              <a:extLst>
                <a:ext uri="{FF2B5EF4-FFF2-40B4-BE49-F238E27FC236}">
                  <a16:creationId xmlns:a16="http://schemas.microsoft.com/office/drawing/2014/main" id="{404DC9F6-2BCB-4824-92B2-DA7E9F7E641B}"/>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22">
              <a:extLst>
                <a:ext uri="{FF2B5EF4-FFF2-40B4-BE49-F238E27FC236}">
                  <a16:creationId xmlns:a16="http://schemas.microsoft.com/office/drawing/2014/main" id="{2E692BA5-14A5-4413-99C9-A4C18715FB84}"/>
                </a:ext>
              </a:extLst>
            </p:cNvPr>
            <p:cNvSpPr/>
            <p:nvPr/>
          </p:nvSpPr>
          <p:spPr>
            <a:xfrm>
              <a:off x="8932863" y="3047706"/>
              <a:ext cx="3259137" cy="3810294"/>
            </a:xfrm>
            <a:prstGeom prst="triangle">
              <a:avLst>
                <a:gd name="adj" fmla="val 100000"/>
              </a:avLst>
            </a:prstGeom>
            <a:solidFill>
              <a:schemeClr val="accent4">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7">
              <a:extLst>
                <a:ext uri="{FF2B5EF4-FFF2-40B4-BE49-F238E27FC236}">
                  <a16:creationId xmlns:a16="http://schemas.microsoft.com/office/drawing/2014/main" id="{F933F445-5C2B-47B7-9841-69A9D25991F6}"/>
                </a:ext>
              </a:extLst>
            </p:cNvPr>
            <p:cNvSpPr/>
            <p:nvPr userDrawn="1"/>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4">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8">
              <a:extLst>
                <a:ext uri="{FF2B5EF4-FFF2-40B4-BE49-F238E27FC236}">
                  <a16:creationId xmlns:a16="http://schemas.microsoft.com/office/drawing/2014/main" id="{BADCDF0E-2C40-42F0-BBAA-059F61666993}"/>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3">
                <a:lumMod val="5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9">
              <a:extLst>
                <a:ext uri="{FF2B5EF4-FFF2-40B4-BE49-F238E27FC236}">
                  <a16:creationId xmlns:a16="http://schemas.microsoft.com/office/drawing/2014/main" id="{43793E68-796C-4AFC-BC91-69FE32FC1271}"/>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26">
              <a:extLst>
                <a:ext uri="{FF2B5EF4-FFF2-40B4-BE49-F238E27FC236}">
                  <a16:creationId xmlns:a16="http://schemas.microsoft.com/office/drawing/2014/main" id="{F45BAC2E-BF20-4499-86F5-C201F1CE7964}"/>
                </a:ext>
              </a:extLst>
            </p:cNvPr>
            <p:cNvSpPr/>
            <p:nvPr/>
          </p:nvSpPr>
          <p:spPr>
            <a:xfrm>
              <a:off x="10371138" y="3589086"/>
              <a:ext cx="1817687" cy="3268914"/>
            </a:xfrm>
            <a:prstGeom prst="triangle">
              <a:avLst>
                <a:gd name="adj" fmla="val 100000"/>
              </a:avLst>
            </a:prstGeom>
            <a:solidFill>
              <a:schemeClr val="accent3">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4" name="Imagem 13" descr="Uma imagem contendo texto&#10;&#10;Descrição gerada automaticamente">
            <a:extLst>
              <a:ext uri="{FF2B5EF4-FFF2-40B4-BE49-F238E27FC236}">
                <a16:creationId xmlns:a16="http://schemas.microsoft.com/office/drawing/2014/main" id="{42B193BE-2A41-42D6-A5A8-439FDCC9E6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6729" y="4472477"/>
            <a:ext cx="2352096" cy="2385523"/>
          </a:xfrm>
          <a:prstGeom prst="rect">
            <a:avLst/>
          </a:prstGeom>
        </p:spPr>
      </p:pic>
    </p:spTree>
    <p:extLst>
      <p:ext uri="{BB962C8B-B14F-4D97-AF65-F5344CB8AC3E}">
        <p14:creationId xmlns:p14="http://schemas.microsoft.com/office/powerpoint/2010/main" val="195792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 name="TextBox 7"/>
          <p:cNvSpPr txBox="1"/>
          <p:nvPr/>
        </p:nvSpPr>
        <p:spPr>
          <a:xfrm>
            <a:off x="2438400" y="3159762"/>
            <a:ext cx="6096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1036321" y="1219200"/>
            <a:ext cx="10058400" cy="2152650"/>
          </a:xfrm>
        </p:spPr>
        <p:txBody>
          <a:bodyPr>
            <a:noAutofit/>
          </a:bodyPr>
          <a:lstStyle>
            <a:lvl1pPr>
              <a:defRPr sz="6000">
                <a:solidFill>
                  <a:schemeClr val="tx1"/>
                </a:solidFill>
              </a:defRPr>
            </a:lvl1pPr>
          </a:lstStyle>
          <a:p>
            <a:r>
              <a:rPr lang="pt-BR"/>
              <a:t>Clique para editar o título mestre</a:t>
            </a:r>
            <a:endParaRPr lang="en-US" dirty="0"/>
          </a:p>
        </p:txBody>
      </p:sp>
      <p:sp>
        <p:nvSpPr>
          <p:cNvPr id="3" name="Subtitle 2"/>
          <p:cNvSpPr>
            <a:spLocks noGrp="1"/>
          </p:cNvSpPr>
          <p:nvPr>
            <p:ph type="subTitle" idx="1"/>
          </p:nvPr>
        </p:nvSpPr>
        <p:spPr>
          <a:xfrm>
            <a:off x="2844801" y="3375491"/>
            <a:ext cx="82296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15" name="Date Placeholder 14"/>
          <p:cNvSpPr>
            <a:spLocks noGrp="1"/>
          </p:cNvSpPr>
          <p:nvPr>
            <p:ph type="dt" sz="half" idx="10"/>
          </p:nvPr>
        </p:nvSpPr>
        <p:spPr/>
        <p:txBody>
          <a:bodyPr/>
          <a:lstStyle/>
          <a:p>
            <a:fld id="{15B37629-B0AF-459D-BC2E-B4C71BDE67DD}" type="datetime1">
              <a:rPr lang="pt-BR" smtClean="0"/>
              <a:t>21/02/2022</a:t>
            </a:fld>
            <a:endParaRPr lang="pt-BR"/>
          </a:p>
        </p:txBody>
      </p:sp>
      <p:sp>
        <p:nvSpPr>
          <p:cNvPr id="16" name="Slide Number Placeholder 15"/>
          <p:cNvSpPr>
            <a:spLocks noGrp="1"/>
          </p:cNvSpPr>
          <p:nvPr>
            <p:ph type="sldNum" sz="quarter" idx="11"/>
          </p:nvPr>
        </p:nvSpPr>
        <p:spPr/>
        <p:txBody>
          <a:bodyPr/>
          <a:lstStyle/>
          <a:p>
            <a:fld id="{5E84E1FD-93EA-441B-A03B-A79DC2E6741D}" type="slidenum">
              <a:rPr lang="pt-BR" smtClean="0"/>
              <a:pPr/>
              <a:t>‹nº›</a:t>
            </a:fld>
            <a:endParaRPr lang="pt-BR"/>
          </a:p>
        </p:txBody>
      </p:sp>
      <p:sp>
        <p:nvSpPr>
          <p:cNvPr id="17" name="Footer Placeholder 16"/>
          <p:cNvSpPr>
            <a:spLocks noGrp="1"/>
          </p:cNvSpPr>
          <p:nvPr>
            <p:ph type="ftr" sz="quarter" idx="12"/>
          </p:nvPr>
        </p:nvSpPr>
        <p:spPr/>
        <p:txBody>
          <a:bodyPr/>
          <a:lstStyle/>
          <a:p>
            <a:endParaRPr lang="pt-BR"/>
          </a:p>
        </p:txBody>
      </p:sp>
    </p:spTree>
    <p:extLst>
      <p:ext uri="{BB962C8B-B14F-4D97-AF65-F5344CB8AC3E}">
        <p14:creationId xmlns:p14="http://schemas.microsoft.com/office/powerpoint/2010/main" val="400118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3" name="Title 12"/>
          <p:cNvSpPr>
            <a:spLocks noGrp="1"/>
          </p:cNvSpPr>
          <p:nvPr>
            <p:ph type="title"/>
          </p:nvPr>
        </p:nvSpPr>
        <p:spPr/>
        <p:txBody>
          <a:bodyPr/>
          <a:lstStyle/>
          <a:p>
            <a:r>
              <a:rPr lang="pt-BR"/>
              <a:t>Clique para editar o título mestre</a:t>
            </a:r>
            <a:endParaRPr lang="en-US"/>
          </a:p>
        </p:txBody>
      </p:sp>
      <p:sp>
        <p:nvSpPr>
          <p:cNvPr id="14" name="Date Placeholder 13"/>
          <p:cNvSpPr>
            <a:spLocks noGrp="1"/>
          </p:cNvSpPr>
          <p:nvPr>
            <p:ph type="dt" sz="half" idx="10"/>
          </p:nvPr>
        </p:nvSpPr>
        <p:spPr/>
        <p:txBody>
          <a:bodyPr/>
          <a:lstStyle/>
          <a:p>
            <a:fld id="{34F75BBF-C354-4F7E-A85A-E1A1F45BA2CA}" type="datetime1">
              <a:rPr lang="pt-BR" smtClean="0"/>
              <a:t>21/02/2022</a:t>
            </a:fld>
            <a:endParaRPr lang="pt-BR"/>
          </a:p>
        </p:txBody>
      </p:sp>
      <p:sp>
        <p:nvSpPr>
          <p:cNvPr id="15" name="Slide Number Placeholder 14"/>
          <p:cNvSpPr>
            <a:spLocks noGrp="1"/>
          </p:cNvSpPr>
          <p:nvPr>
            <p:ph type="sldNum" sz="quarter" idx="11"/>
          </p:nvPr>
        </p:nvSpPr>
        <p:spPr/>
        <p:txBody>
          <a:bodyPr/>
          <a:lstStyle/>
          <a:p>
            <a:fld id="{5E84E1FD-93EA-441B-A03B-A79DC2E6741D}" type="slidenum">
              <a:rPr lang="pt-BR" smtClean="0"/>
              <a:pPr/>
              <a:t>‹nº›</a:t>
            </a:fld>
            <a:endParaRPr lang="pt-BR"/>
          </a:p>
        </p:txBody>
      </p:sp>
      <p:sp>
        <p:nvSpPr>
          <p:cNvPr id="16" name="Footer Placeholder 15"/>
          <p:cNvSpPr>
            <a:spLocks noGrp="1"/>
          </p:cNvSpPr>
          <p:nvPr>
            <p:ph type="ftr" sz="quarter" idx="12"/>
          </p:nvPr>
        </p:nvSpPr>
        <p:spPr/>
        <p:txBody>
          <a:bodyPr/>
          <a:lstStyle/>
          <a:p>
            <a:endParaRPr lang="pt-BR"/>
          </a:p>
        </p:txBody>
      </p:sp>
    </p:spTree>
    <p:extLst>
      <p:ext uri="{BB962C8B-B14F-4D97-AF65-F5344CB8AC3E}">
        <p14:creationId xmlns:p14="http://schemas.microsoft.com/office/powerpoint/2010/main" val="311197548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Monday, February 21, 2022</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‹nº›</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218859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10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pic>
        <p:nvPicPr>
          <p:cNvPr id="2" name="Imagem 6" descr="Uma imagem contendo equipamentos eletrônicos, circuito&#10;&#10;Descrição gerada automaticamente">
            <a:extLst>
              <a:ext uri="{FF2B5EF4-FFF2-40B4-BE49-F238E27FC236}">
                <a16:creationId xmlns:a16="http://schemas.microsoft.com/office/drawing/2014/main" id="{E32ED17E-9808-4C96-B58B-D612FC7DB1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4860A431-CDA8-4A94-AAD7-0089217861BF}"/>
              </a:ext>
            </a:extLst>
          </p:cNvPr>
          <p:cNvSpPr/>
          <p:nvPr userDrawn="1"/>
        </p:nvSpPr>
        <p:spPr>
          <a:xfrm>
            <a:off x="-9525" y="0"/>
            <a:ext cx="12201525" cy="6858000"/>
          </a:xfrm>
          <a:prstGeom prst="rect">
            <a:avLst/>
          </a:prstGeom>
          <a:gradFill>
            <a:gsLst>
              <a:gs pos="92000">
                <a:schemeClr val="accent3">
                  <a:lumMod val="75000"/>
                  <a:alpha val="21000"/>
                </a:schemeClr>
              </a:gs>
              <a:gs pos="44000">
                <a:schemeClr val="accent4">
                  <a:lumMod val="50000"/>
                  <a:alpha val="4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descr="Uma imagem contendo texto&#10;&#10;Descrição gerada automaticamente">
            <a:extLst>
              <a:ext uri="{FF2B5EF4-FFF2-40B4-BE49-F238E27FC236}">
                <a16:creationId xmlns:a16="http://schemas.microsoft.com/office/drawing/2014/main" id="{4A22C215-98ED-4314-8A9A-BC43D68ED0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6729" y="4472477"/>
            <a:ext cx="2352096" cy="2385523"/>
          </a:xfrm>
          <a:prstGeom prst="rect">
            <a:avLst/>
          </a:prstGeom>
        </p:spPr>
      </p:pic>
    </p:spTree>
    <p:extLst>
      <p:ext uri="{BB962C8B-B14F-4D97-AF65-F5344CB8AC3E}">
        <p14:creationId xmlns:p14="http://schemas.microsoft.com/office/powerpoint/2010/main" val="370739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abeçalho da Seção">
    <p:spTree>
      <p:nvGrpSpPr>
        <p:cNvPr id="1" name=""/>
        <p:cNvGrpSpPr/>
        <p:nvPr/>
      </p:nvGrpSpPr>
      <p:grpSpPr>
        <a:xfrm>
          <a:off x="0" y="0"/>
          <a:ext cx="0" cy="0"/>
          <a:chOff x="0" y="0"/>
          <a:chExt cx="0" cy="0"/>
        </a:xfrm>
      </p:grpSpPr>
      <p:pic>
        <p:nvPicPr>
          <p:cNvPr id="2" name="Imagem 6">
            <a:extLst>
              <a:ext uri="{FF2B5EF4-FFF2-40B4-BE49-F238E27FC236}">
                <a16:creationId xmlns:a16="http://schemas.microsoft.com/office/drawing/2014/main" id="{F9BDD233-C0F2-4F6F-80E9-E44BC16862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E670933B-703A-4AFC-9A42-D8234D3C090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4" name="CaixaDeTexto 3">
            <a:extLst>
              <a:ext uri="{FF2B5EF4-FFF2-40B4-BE49-F238E27FC236}">
                <a16:creationId xmlns:a16="http://schemas.microsoft.com/office/drawing/2014/main" id="{C01EB6A0-7B03-46A2-9B51-8800683FD27A}"/>
              </a:ext>
            </a:extLst>
          </p:cNvPr>
          <p:cNvSpPr txBox="1">
            <a:spLocks noChangeArrowheads="1"/>
          </p:cNvSpPr>
          <p:nvPr userDrawn="1"/>
        </p:nvSpPr>
        <p:spPr bwMode="auto">
          <a:xfrm>
            <a:off x="1582738" y="1809750"/>
            <a:ext cx="9186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pt-BR" altLang="pt-BR" sz="4000" b="1">
              <a:solidFill>
                <a:srgbClr val="0E3755"/>
              </a:solidFill>
            </a:endParaRPr>
          </a:p>
        </p:txBody>
      </p:sp>
      <p:sp>
        <p:nvSpPr>
          <p:cNvPr id="5" name="CaixaDeTexto 4">
            <a:extLst>
              <a:ext uri="{FF2B5EF4-FFF2-40B4-BE49-F238E27FC236}">
                <a16:creationId xmlns:a16="http://schemas.microsoft.com/office/drawing/2014/main" id="{7E2AE393-F328-48CB-B400-A0F741815C2A}"/>
              </a:ext>
            </a:extLst>
          </p:cNvPr>
          <p:cNvSpPr txBox="1">
            <a:spLocks noChangeArrowheads="1"/>
          </p:cNvSpPr>
          <p:nvPr userDrawn="1"/>
        </p:nvSpPr>
        <p:spPr bwMode="auto">
          <a:xfrm>
            <a:off x="2395538" y="330200"/>
            <a:ext cx="713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pt-BR" altLang="pt-BR" sz="4000" b="1">
              <a:solidFill>
                <a:srgbClr val="0E3755"/>
              </a:solidFill>
            </a:endParaRPr>
          </a:p>
        </p:txBody>
      </p:sp>
      <p:pic>
        <p:nvPicPr>
          <p:cNvPr id="6" name="Imagem 10">
            <a:extLst>
              <a:ext uri="{FF2B5EF4-FFF2-40B4-BE49-F238E27FC236}">
                <a16:creationId xmlns:a16="http://schemas.microsoft.com/office/drawing/2014/main" id="{E4AB6711-B22E-4E73-AC57-FD4B6D24AED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50425" y="4413250"/>
            <a:ext cx="2489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descr="Uma imagem contendo pente&#10;&#10;Descrição gerada automaticamente">
            <a:extLst>
              <a:ext uri="{FF2B5EF4-FFF2-40B4-BE49-F238E27FC236}">
                <a16:creationId xmlns:a16="http://schemas.microsoft.com/office/drawing/2014/main" id="{B4714EFC-B953-4FF2-ABB5-DAFC28CBF6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7710" y="5102216"/>
            <a:ext cx="1912758" cy="1939942"/>
          </a:xfrm>
          <a:prstGeom prst="rect">
            <a:avLst/>
          </a:prstGeom>
        </p:spPr>
      </p:pic>
      <p:sp>
        <p:nvSpPr>
          <p:cNvPr id="10" name="Rectangle 27">
            <a:extLst>
              <a:ext uri="{FF2B5EF4-FFF2-40B4-BE49-F238E27FC236}">
                <a16:creationId xmlns:a16="http://schemas.microsoft.com/office/drawing/2014/main" id="{4DA1AD5D-796B-447E-9876-4609178C72C6}"/>
              </a:ext>
            </a:extLst>
          </p:cNvPr>
          <p:cNvSpPr/>
          <p:nvPr userDrawn="1"/>
        </p:nvSpPr>
        <p:spPr bwMode="auto">
          <a:xfrm>
            <a:off x="11526592" y="-7938"/>
            <a:ext cx="675112"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4">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805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85DDF8A8-36C9-4753-B476-F2EE1118AF2A}"/>
              </a:ext>
            </a:extLst>
          </p:cNvPr>
          <p:cNvGrpSpPr>
            <a:grpSpLocks/>
          </p:cNvGrpSpPr>
          <p:nvPr userDrawn="1"/>
        </p:nvGrpSpPr>
        <p:grpSpPr bwMode="auto">
          <a:xfrm>
            <a:off x="0" y="-7938"/>
            <a:ext cx="12192000" cy="6865938"/>
            <a:chOff x="-1" y="-8467"/>
            <a:chExt cx="12192000" cy="6866467"/>
          </a:xfrm>
        </p:grpSpPr>
        <p:sp>
          <p:nvSpPr>
            <p:cNvPr id="3" name="Freeform 14">
              <a:extLst>
                <a:ext uri="{FF2B5EF4-FFF2-40B4-BE49-F238E27FC236}">
                  <a16:creationId xmlns:a16="http://schemas.microsoft.com/office/drawing/2014/main" id="{A587AE62-D3FD-4EA9-AB3B-77DDB023F7BE}"/>
                </a:ext>
              </a:extLst>
            </p:cNvPr>
            <p:cNvSpPr/>
            <p:nvPr/>
          </p:nvSpPr>
          <p:spPr>
            <a:xfrm>
              <a:off x="-1" y="-8467"/>
              <a:ext cx="2324100" cy="3810295"/>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3">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Isosceles Triangle 22">
              <a:extLst>
                <a:ext uri="{FF2B5EF4-FFF2-40B4-BE49-F238E27FC236}">
                  <a16:creationId xmlns:a16="http://schemas.microsoft.com/office/drawing/2014/main" id="{4002D51D-0F3C-4ACA-AFDE-2F215635BBF2}"/>
                </a:ext>
              </a:extLst>
            </p:cNvPr>
            <p:cNvSpPr/>
            <p:nvPr userDrawn="1"/>
          </p:nvSpPr>
          <p:spPr>
            <a:xfrm>
              <a:off x="10769599" y="3047706"/>
              <a:ext cx="1422400" cy="3810294"/>
            </a:xfrm>
            <a:prstGeom prst="triangle">
              <a:avLst>
                <a:gd name="adj" fmla="val 100000"/>
              </a:avLst>
            </a:prstGeom>
            <a:solidFill>
              <a:schemeClr val="accent4">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28">
              <a:extLst>
                <a:ext uri="{FF2B5EF4-FFF2-40B4-BE49-F238E27FC236}">
                  <a16:creationId xmlns:a16="http://schemas.microsoft.com/office/drawing/2014/main" id="{E61E9E40-22E7-4009-B013-7520A836CEEE}"/>
                </a:ext>
              </a:extLst>
            </p:cNvPr>
            <p:cNvSpPr/>
            <p:nvPr/>
          </p:nvSpPr>
          <p:spPr>
            <a:xfrm>
              <a:off x="11317287" y="-8467"/>
              <a:ext cx="8715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3">
                <a:lumMod val="5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29">
              <a:extLst>
                <a:ext uri="{FF2B5EF4-FFF2-40B4-BE49-F238E27FC236}">
                  <a16:creationId xmlns:a16="http://schemas.microsoft.com/office/drawing/2014/main" id="{F5FBA81C-539E-4802-AFF7-8E240D0BEE73}"/>
                </a:ext>
              </a:extLst>
            </p:cNvPr>
            <p:cNvSpPr/>
            <p:nvPr/>
          </p:nvSpPr>
          <p:spPr>
            <a:xfrm>
              <a:off x="11320462" y="-8467"/>
              <a:ext cx="868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26">
              <a:extLst>
                <a:ext uri="{FF2B5EF4-FFF2-40B4-BE49-F238E27FC236}">
                  <a16:creationId xmlns:a16="http://schemas.microsoft.com/office/drawing/2014/main" id="{78B1954A-9BC1-41D2-AA17-317E9CB60C6B}"/>
                </a:ext>
              </a:extLst>
            </p:cNvPr>
            <p:cNvSpPr/>
            <p:nvPr/>
          </p:nvSpPr>
          <p:spPr>
            <a:xfrm>
              <a:off x="11060112" y="3589086"/>
              <a:ext cx="1128712" cy="3268914"/>
            </a:xfrm>
            <a:prstGeom prst="triangle">
              <a:avLst>
                <a:gd name="adj" fmla="val 100000"/>
              </a:avLst>
            </a:prstGeom>
            <a:solidFill>
              <a:schemeClr val="accent3">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Imagem 8" descr="Uma imagem contendo texto&#10;&#10;Descrição gerada automaticamente">
            <a:extLst>
              <a:ext uri="{FF2B5EF4-FFF2-40B4-BE49-F238E27FC236}">
                <a16:creationId xmlns:a16="http://schemas.microsoft.com/office/drawing/2014/main" id="{1623320D-5196-40C4-9A5B-E613B277D5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05" y="-168796"/>
            <a:ext cx="1648689" cy="1672119"/>
          </a:xfrm>
          <a:prstGeom prst="rect">
            <a:avLst/>
          </a:prstGeom>
        </p:spPr>
      </p:pic>
    </p:spTree>
    <p:extLst>
      <p:ext uri="{BB962C8B-B14F-4D97-AF65-F5344CB8AC3E}">
        <p14:creationId xmlns:p14="http://schemas.microsoft.com/office/powerpoint/2010/main" val="94590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ítulo e Conteúdo">
    <p:spTree>
      <p:nvGrpSpPr>
        <p:cNvPr id="1" name=""/>
        <p:cNvGrpSpPr/>
        <p:nvPr/>
      </p:nvGrpSpPr>
      <p:grpSpPr>
        <a:xfrm>
          <a:off x="0" y="0"/>
          <a:ext cx="0" cy="0"/>
          <a:chOff x="0" y="0"/>
          <a:chExt cx="0" cy="0"/>
        </a:xfrm>
      </p:grpSpPr>
      <p:sp>
        <p:nvSpPr>
          <p:cNvPr id="3" name="Freeform 14">
            <a:extLst>
              <a:ext uri="{FF2B5EF4-FFF2-40B4-BE49-F238E27FC236}">
                <a16:creationId xmlns:a16="http://schemas.microsoft.com/office/drawing/2014/main" id="{A587AE62-D3FD-4EA9-AB3B-77DDB023F7BE}"/>
              </a:ext>
            </a:extLst>
          </p:cNvPr>
          <p:cNvSpPr/>
          <p:nvPr/>
        </p:nvSpPr>
        <p:spPr bwMode="auto">
          <a:xfrm>
            <a:off x="0" y="-7937"/>
            <a:ext cx="2324100" cy="3253413"/>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3">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tângulo 8">
            <a:extLst>
              <a:ext uri="{FF2B5EF4-FFF2-40B4-BE49-F238E27FC236}">
                <a16:creationId xmlns:a16="http://schemas.microsoft.com/office/drawing/2014/main" id="{6497B756-6280-4131-B2C4-6B9508D74644}"/>
              </a:ext>
            </a:extLst>
          </p:cNvPr>
          <p:cNvSpPr/>
          <p:nvPr userDrawn="1"/>
        </p:nvSpPr>
        <p:spPr>
          <a:xfrm>
            <a:off x="0" y="1442434"/>
            <a:ext cx="12192000" cy="5415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Uma imagem contendo texto&#10;&#10;Descrição gerada automaticamente">
            <a:extLst>
              <a:ext uri="{FF2B5EF4-FFF2-40B4-BE49-F238E27FC236}">
                <a16:creationId xmlns:a16="http://schemas.microsoft.com/office/drawing/2014/main" id="{144809FC-5394-4168-8800-E108E446FC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0252"/>
            <a:ext cx="1491490" cy="1512686"/>
          </a:xfrm>
          <a:prstGeom prst="rect">
            <a:avLst/>
          </a:prstGeom>
        </p:spPr>
      </p:pic>
    </p:spTree>
    <p:extLst>
      <p:ext uri="{BB962C8B-B14F-4D97-AF65-F5344CB8AC3E}">
        <p14:creationId xmlns:p14="http://schemas.microsoft.com/office/powerpoint/2010/main" val="191917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ítulo e Conteúdo">
    <p:bg>
      <p:bgPr>
        <a:gradFill rotWithShape="0">
          <a:gsLst>
            <a:gs pos="0">
              <a:srgbClr val="0E3755"/>
            </a:gs>
            <a:gs pos="75000">
              <a:srgbClr val="26859D"/>
            </a:gs>
            <a:gs pos="100000">
              <a:srgbClr val="0E3755"/>
            </a:gs>
          </a:gsLst>
          <a:lin ang="5400000" scaled="1"/>
        </a:gradFill>
        <a:effectLst/>
      </p:bgPr>
    </p:bg>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3C344ECA-1ADA-40BF-9685-0C15073B4EAD}"/>
              </a:ext>
            </a:extLst>
          </p:cNvPr>
          <p:cNvGrpSpPr>
            <a:grpSpLocks/>
          </p:cNvGrpSpPr>
          <p:nvPr userDrawn="1"/>
        </p:nvGrpSpPr>
        <p:grpSpPr bwMode="auto">
          <a:xfrm>
            <a:off x="0" y="-7938"/>
            <a:ext cx="12192000" cy="6865938"/>
            <a:chOff x="0" y="-8467"/>
            <a:chExt cx="12192000" cy="6866467"/>
          </a:xfrm>
        </p:grpSpPr>
        <p:sp>
          <p:nvSpPr>
            <p:cNvPr id="3" name="Freeform 14">
              <a:extLst>
                <a:ext uri="{FF2B5EF4-FFF2-40B4-BE49-F238E27FC236}">
                  <a16:creationId xmlns:a16="http://schemas.microsoft.com/office/drawing/2014/main" id="{DAE44DD3-81FE-4A6C-BCD5-B1C3AC0B5CEE}"/>
                </a:ext>
              </a:extLst>
            </p:cNvPr>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3">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Isosceles Triangle 22">
              <a:extLst>
                <a:ext uri="{FF2B5EF4-FFF2-40B4-BE49-F238E27FC236}">
                  <a16:creationId xmlns:a16="http://schemas.microsoft.com/office/drawing/2014/main" id="{AF4C5B61-91A3-44C5-A6A9-6F893ED2323F}"/>
                </a:ext>
              </a:extLst>
            </p:cNvPr>
            <p:cNvSpPr/>
            <p:nvPr userDrawn="1"/>
          </p:nvSpPr>
          <p:spPr>
            <a:xfrm>
              <a:off x="9529763" y="3047706"/>
              <a:ext cx="2662237" cy="3810294"/>
            </a:xfrm>
            <a:prstGeom prst="triangle">
              <a:avLst>
                <a:gd name="adj" fmla="val 100000"/>
              </a:avLst>
            </a:prstGeom>
            <a:solidFill>
              <a:schemeClr val="accent4">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28">
              <a:extLst>
                <a:ext uri="{FF2B5EF4-FFF2-40B4-BE49-F238E27FC236}">
                  <a16:creationId xmlns:a16="http://schemas.microsoft.com/office/drawing/2014/main" id="{2550362A-F55D-4593-A9A0-65C1312B4742}"/>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3">
                <a:lumMod val="5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29">
              <a:extLst>
                <a:ext uri="{FF2B5EF4-FFF2-40B4-BE49-F238E27FC236}">
                  <a16:creationId xmlns:a16="http://schemas.microsoft.com/office/drawing/2014/main" id="{4403133A-EC30-4201-8EA9-7E5FFD25C9A1}"/>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26">
              <a:extLst>
                <a:ext uri="{FF2B5EF4-FFF2-40B4-BE49-F238E27FC236}">
                  <a16:creationId xmlns:a16="http://schemas.microsoft.com/office/drawing/2014/main" id="{5BB0802A-94CF-47EF-A943-BCC0632CD74D}"/>
                </a:ext>
              </a:extLst>
            </p:cNvPr>
            <p:cNvSpPr/>
            <p:nvPr/>
          </p:nvSpPr>
          <p:spPr>
            <a:xfrm>
              <a:off x="10371138" y="3589086"/>
              <a:ext cx="1817687" cy="3268914"/>
            </a:xfrm>
            <a:prstGeom prst="triangle">
              <a:avLst>
                <a:gd name="adj" fmla="val 100000"/>
              </a:avLst>
            </a:prstGeom>
            <a:solidFill>
              <a:schemeClr val="accent3">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Imagem 8" descr="Uma imagem contendo texto&#10;&#10;Descrição gerada automaticamente">
            <a:extLst>
              <a:ext uri="{FF2B5EF4-FFF2-40B4-BE49-F238E27FC236}">
                <a16:creationId xmlns:a16="http://schemas.microsoft.com/office/drawing/2014/main" id="{9ABA9461-700F-49E2-8E4F-3C9427E8A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2970" y="5056909"/>
            <a:ext cx="1775855" cy="1801092"/>
          </a:xfrm>
          <a:prstGeom prst="rect">
            <a:avLst/>
          </a:prstGeom>
        </p:spPr>
      </p:pic>
    </p:spTree>
    <p:extLst>
      <p:ext uri="{BB962C8B-B14F-4D97-AF65-F5344CB8AC3E}">
        <p14:creationId xmlns:p14="http://schemas.microsoft.com/office/powerpoint/2010/main" val="293176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6" name="Picture 2" descr="Colegas dando uma colisÃ£o de punho Foto gratuita">
            <a:extLst>
              <a:ext uri="{FF2B5EF4-FFF2-40B4-BE49-F238E27FC236}">
                <a16:creationId xmlns:a16="http://schemas.microsoft.com/office/drawing/2014/main" id="{68685C86-9EF3-42E0-A11B-027701E064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254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id="{C5FAF1BA-7347-40E9-B3BC-FAD0995C408A}"/>
              </a:ext>
            </a:extLst>
          </p:cNvPr>
          <p:cNvSpPr/>
          <p:nvPr userDrawn="1"/>
        </p:nvSpPr>
        <p:spPr>
          <a:xfrm>
            <a:off x="-2" y="0"/>
            <a:ext cx="12225479"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C85A1569-2123-4CE6-87B1-05F1D75A7582}"/>
              </a:ext>
            </a:extLst>
          </p:cNvPr>
          <p:cNvSpPr/>
          <p:nvPr userDrawn="1"/>
        </p:nvSpPr>
        <p:spPr>
          <a:xfrm>
            <a:off x="1809947" y="435429"/>
            <a:ext cx="8650514" cy="1405767"/>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lang="pt-BR" sz="2400" b="1" dirty="0">
                <a:solidFill>
                  <a:schemeClr val="bg1">
                    <a:lumMod val="50000"/>
                  </a:schemeClr>
                </a:solidFill>
              </a:rPr>
              <a:t>MANTENEDORES</a:t>
            </a:r>
            <a:endParaRPr lang="pt-BR" sz="3200" b="1" dirty="0">
              <a:solidFill>
                <a:srgbClr val="002060"/>
              </a:solidFill>
            </a:endParaRPr>
          </a:p>
        </p:txBody>
      </p:sp>
      <p:pic>
        <p:nvPicPr>
          <p:cNvPr id="10" name="Gráfico 9">
            <a:extLst>
              <a:ext uri="{FF2B5EF4-FFF2-40B4-BE49-F238E27FC236}">
                <a16:creationId xmlns:a16="http://schemas.microsoft.com/office/drawing/2014/main" id="{193F6CE3-7689-43AE-A863-F976476056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61805" y="910345"/>
            <a:ext cx="5862594" cy="763616"/>
          </a:xfrm>
          <a:prstGeom prst="rect">
            <a:avLst/>
          </a:prstGeom>
        </p:spPr>
      </p:pic>
      <p:sp>
        <p:nvSpPr>
          <p:cNvPr id="32" name="Retângulo 31">
            <a:extLst>
              <a:ext uri="{FF2B5EF4-FFF2-40B4-BE49-F238E27FC236}">
                <a16:creationId xmlns:a16="http://schemas.microsoft.com/office/drawing/2014/main" id="{01A73245-6551-4BFB-B279-67533955B748}"/>
              </a:ext>
            </a:extLst>
          </p:cNvPr>
          <p:cNvSpPr/>
          <p:nvPr userDrawn="1"/>
        </p:nvSpPr>
        <p:spPr>
          <a:xfrm>
            <a:off x="1809947" y="2231169"/>
            <a:ext cx="8650514" cy="2253743"/>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lang="pt-BR" sz="2400" b="1" dirty="0">
                <a:solidFill>
                  <a:schemeClr val="bg1">
                    <a:lumMod val="50000"/>
                  </a:schemeClr>
                </a:solidFill>
              </a:rPr>
              <a:t>APOIO</a:t>
            </a:r>
            <a:endParaRPr lang="pt-BR" sz="3200" b="1" dirty="0">
              <a:solidFill>
                <a:srgbClr val="002060"/>
              </a:solidFill>
            </a:endParaRPr>
          </a:p>
        </p:txBody>
      </p:sp>
      <p:grpSp>
        <p:nvGrpSpPr>
          <p:cNvPr id="12" name="Agrupar 11">
            <a:extLst>
              <a:ext uri="{FF2B5EF4-FFF2-40B4-BE49-F238E27FC236}">
                <a16:creationId xmlns:a16="http://schemas.microsoft.com/office/drawing/2014/main" id="{7DABDB66-A13B-45D9-8B70-72927103B2E3}"/>
              </a:ext>
            </a:extLst>
          </p:cNvPr>
          <p:cNvGrpSpPr/>
          <p:nvPr userDrawn="1"/>
        </p:nvGrpSpPr>
        <p:grpSpPr>
          <a:xfrm>
            <a:off x="2748137" y="2757714"/>
            <a:ext cx="6695725" cy="1509484"/>
            <a:chOff x="3521108" y="3162330"/>
            <a:chExt cx="5002005" cy="1095136"/>
          </a:xfrm>
        </p:grpSpPr>
        <p:pic>
          <p:nvPicPr>
            <p:cNvPr id="13" name="Imagem 12" descr="Uma imagem contendo placa, frente, comida, perto&#10;&#10;Descrição gerada automaticamente">
              <a:extLst>
                <a:ext uri="{FF2B5EF4-FFF2-40B4-BE49-F238E27FC236}">
                  <a16:creationId xmlns:a16="http://schemas.microsoft.com/office/drawing/2014/main" id="{B305A4BA-AF6B-47F5-AD55-805638817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5683" y="3182966"/>
              <a:ext cx="1441142" cy="419241"/>
            </a:xfrm>
            <a:prstGeom prst="rect">
              <a:avLst/>
            </a:prstGeom>
          </p:spPr>
        </p:pic>
        <p:pic>
          <p:nvPicPr>
            <p:cNvPr id="14" name="Imagem 13" descr="Uma imagem contendo placar, relógio, desenho&#10;&#10;Descrição gerada automaticamente">
              <a:extLst>
                <a:ext uri="{FF2B5EF4-FFF2-40B4-BE49-F238E27FC236}">
                  <a16:creationId xmlns:a16="http://schemas.microsoft.com/office/drawing/2014/main" id="{0E0C2A23-57BB-42BD-9993-2DF2B05AB7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1108" y="3808800"/>
              <a:ext cx="1590350" cy="447286"/>
            </a:xfrm>
            <a:prstGeom prst="rect">
              <a:avLst/>
            </a:prstGeom>
          </p:spPr>
        </p:pic>
        <p:grpSp>
          <p:nvGrpSpPr>
            <p:cNvPr id="15" name="Gráfico 2">
              <a:extLst>
                <a:ext uri="{FF2B5EF4-FFF2-40B4-BE49-F238E27FC236}">
                  <a16:creationId xmlns:a16="http://schemas.microsoft.com/office/drawing/2014/main" id="{7F06E101-C157-4A1D-A572-E5C1AA2D380F}"/>
                </a:ext>
              </a:extLst>
            </p:cNvPr>
            <p:cNvGrpSpPr/>
            <p:nvPr/>
          </p:nvGrpSpPr>
          <p:grpSpPr>
            <a:xfrm>
              <a:off x="5712580" y="3904387"/>
              <a:ext cx="967349" cy="331181"/>
              <a:chOff x="9060925" y="3267717"/>
              <a:chExt cx="967349" cy="331181"/>
            </a:xfrm>
            <a:solidFill>
              <a:schemeClr val="accent1"/>
            </a:solidFill>
          </p:grpSpPr>
          <p:sp>
            <p:nvSpPr>
              <p:cNvPr id="19" name="Forma Livre: Forma 18">
                <a:extLst>
                  <a:ext uri="{FF2B5EF4-FFF2-40B4-BE49-F238E27FC236}">
                    <a16:creationId xmlns:a16="http://schemas.microsoft.com/office/drawing/2014/main" id="{4803EB72-F9F3-445E-94D9-BBAAACA600F0}"/>
                  </a:ext>
                </a:extLst>
              </p:cNvPr>
              <p:cNvSpPr/>
              <p:nvPr/>
            </p:nvSpPr>
            <p:spPr>
              <a:xfrm>
                <a:off x="9620741" y="3279625"/>
                <a:ext cx="27178" cy="42868"/>
              </a:xfrm>
              <a:custGeom>
                <a:avLst/>
                <a:gdLst>
                  <a:gd name="connsiteX0" fmla="*/ 27178 w 27178"/>
                  <a:gd name="connsiteY0" fmla="*/ 42869 h 42868"/>
                  <a:gd name="connsiteX1" fmla="*/ 27178 w 27178"/>
                  <a:gd name="connsiteY1" fmla="*/ 37405 h 42868"/>
                  <a:gd name="connsiteX2" fmla="*/ 6444 w 27178"/>
                  <a:gd name="connsiteY2" fmla="*/ 37405 h 42868"/>
                  <a:gd name="connsiteX3" fmla="*/ 6444 w 27178"/>
                  <a:gd name="connsiteY3" fmla="*/ 22975 h 42868"/>
                  <a:gd name="connsiteX4" fmla="*/ 22275 w 27178"/>
                  <a:gd name="connsiteY4" fmla="*/ 22975 h 42868"/>
                  <a:gd name="connsiteX5" fmla="*/ 22275 w 27178"/>
                  <a:gd name="connsiteY5" fmla="*/ 18212 h 42868"/>
                  <a:gd name="connsiteX6" fmla="*/ 6444 w 27178"/>
                  <a:gd name="connsiteY6" fmla="*/ 18212 h 42868"/>
                  <a:gd name="connsiteX7" fmla="*/ 6444 w 27178"/>
                  <a:gd name="connsiteY7" fmla="*/ 5604 h 42868"/>
                  <a:gd name="connsiteX8" fmla="*/ 26198 w 27178"/>
                  <a:gd name="connsiteY8" fmla="*/ 5604 h 42868"/>
                  <a:gd name="connsiteX9" fmla="*/ 26198 w 27178"/>
                  <a:gd name="connsiteY9" fmla="*/ 0 h 42868"/>
                  <a:gd name="connsiteX10" fmla="*/ 0 w 27178"/>
                  <a:gd name="connsiteY10" fmla="*/ 0 h 42868"/>
                  <a:gd name="connsiteX11" fmla="*/ 0 w 27178"/>
                  <a:gd name="connsiteY11" fmla="*/ 42869 h 42868"/>
                  <a:gd name="connsiteX12" fmla="*/ 27178 w 27178"/>
                  <a:gd name="connsiteY12" fmla="*/ 42869 h 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78" h="42868">
                    <a:moveTo>
                      <a:pt x="27178" y="42869"/>
                    </a:moveTo>
                    <a:lnTo>
                      <a:pt x="27178" y="37405"/>
                    </a:lnTo>
                    <a:lnTo>
                      <a:pt x="6444" y="37405"/>
                    </a:lnTo>
                    <a:lnTo>
                      <a:pt x="6444" y="22975"/>
                    </a:lnTo>
                    <a:lnTo>
                      <a:pt x="22275" y="22975"/>
                    </a:lnTo>
                    <a:lnTo>
                      <a:pt x="22275" y="18212"/>
                    </a:lnTo>
                    <a:lnTo>
                      <a:pt x="6444" y="18212"/>
                    </a:lnTo>
                    <a:lnTo>
                      <a:pt x="6444" y="5604"/>
                    </a:lnTo>
                    <a:lnTo>
                      <a:pt x="26198" y="5604"/>
                    </a:lnTo>
                    <a:lnTo>
                      <a:pt x="26198" y="0"/>
                    </a:lnTo>
                    <a:lnTo>
                      <a:pt x="0" y="0"/>
                    </a:lnTo>
                    <a:lnTo>
                      <a:pt x="0" y="42869"/>
                    </a:lnTo>
                    <a:lnTo>
                      <a:pt x="27178" y="42869"/>
                    </a:lnTo>
                    <a:close/>
                  </a:path>
                </a:pathLst>
              </a:custGeom>
              <a:solidFill>
                <a:srgbClr val="1D1D1B"/>
              </a:solidFill>
              <a:ln w="1399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D0CE26DB-873A-4E62-9DF3-AF7C48D22B57}"/>
                  </a:ext>
                </a:extLst>
              </p:cNvPr>
              <p:cNvSpPr/>
              <p:nvPr/>
            </p:nvSpPr>
            <p:spPr>
              <a:xfrm>
                <a:off x="9648619" y="3278784"/>
                <a:ext cx="30260" cy="43709"/>
              </a:xfrm>
              <a:custGeom>
                <a:avLst/>
                <a:gdLst>
                  <a:gd name="connsiteX0" fmla="*/ 30260 w 30260"/>
                  <a:gd name="connsiteY0" fmla="*/ 31101 h 43709"/>
                  <a:gd name="connsiteX1" fmla="*/ 23816 w 30260"/>
                  <a:gd name="connsiteY1" fmla="*/ 29420 h 43709"/>
                  <a:gd name="connsiteX2" fmla="*/ 15831 w 30260"/>
                  <a:gd name="connsiteY2" fmla="*/ 38946 h 43709"/>
                  <a:gd name="connsiteX3" fmla="*/ 6304 w 30260"/>
                  <a:gd name="connsiteY3" fmla="*/ 23816 h 43709"/>
                  <a:gd name="connsiteX4" fmla="*/ 6304 w 30260"/>
                  <a:gd name="connsiteY4" fmla="*/ 20734 h 43709"/>
                  <a:gd name="connsiteX5" fmla="*/ 15831 w 30260"/>
                  <a:gd name="connsiteY5" fmla="*/ 5604 h 43709"/>
                  <a:gd name="connsiteX6" fmla="*/ 23816 w 30260"/>
                  <a:gd name="connsiteY6" fmla="*/ 14430 h 43709"/>
                  <a:gd name="connsiteX7" fmla="*/ 30260 w 30260"/>
                  <a:gd name="connsiteY7" fmla="*/ 12749 h 43709"/>
                  <a:gd name="connsiteX8" fmla="*/ 15831 w 30260"/>
                  <a:gd name="connsiteY8" fmla="*/ 0 h 43709"/>
                  <a:gd name="connsiteX9" fmla="*/ 0 w 30260"/>
                  <a:gd name="connsiteY9" fmla="*/ 21434 h 43709"/>
                  <a:gd name="connsiteX10" fmla="*/ 0 w 30260"/>
                  <a:gd name="connsiteY10" fmla="*/ 23116 h 43709"/>
                  <a:gd name="connsiteX11" fmla="*/ 15130 w 30260"/>
                  <a:gd name="connsiteY11" fmla="*/ 43709 h 43709"/>
                  <a:gd name="connsiteX12" fmla="*/ 30260 w 30260"/>
                  <a:gd name="connsiteY12" fmla="*/ 31101 h 43709"/>
                  <a:gd name="connsiteX13" fmla="*/ 30260 w 30260"/>
                  <a:gd name="connsiteY13" fmla="*/ 31101 h 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60" h="43709">
                    <a:moveTo>
                      <a:pt x="30260" y="31101"/>
                    </a:moveTo>
                    <a:lnTo>
                      <a:pt x="23816" y="29420"/>
                    </a:lnTo>
                    <a:cubicBezTo>
                      <a:pt x="22975" y="35724"/>
                      <a:pt x="20594" y="38946"/>
                      <a:pt x="15831" y="38946"/>
                    </a:cubicBezTo>
                    <a:cubicBezTo>
                      <a:pt x="9527" y="38946"/>
                      <a:pt x="6304" y="32502"/>
                      <a:pt x="6304" y="23816"/>
                    </a:cubicBezTo>
                    <a:lnTo>
                      <a:pt x="6304" y="20734"/>
                    </a:lnTo>
                    <a:cubicBezTo>
                      <a:pt x="6304" y="12048"/>
                      <a:pt x="9527" y="5604"/>
                      <a:pt x="15831" y="5604"/>
                    </a:cubicBezTo>
                    <a:cubicBezTo>
                      <a:pt x="19893" y="5604"/>
                      <a:pt x="22135" y="8686"/>
                      <a:pt x="23816" y="14430"/>
                    </a:cubicBezTo>
                    <a:lnTo>
                      <a:pt x="30260" y="12749"/>
                    </a:lnTo>
                    <a:cubicBezTo>
                      <a:pt x="28579" y="5604"/>
                      <a:pt x="23816" y="0"/>
                      <a:pt x="15831" y="0"/>
                    </a:cubicBezTo>
                    <a:cubicBezTo>
                      <a:pt x="5464" y="0"/>
                      <a:pt x="0" y="7985"/>
                      <a:pt x="0" y="21434"/>
                    </a:cubicBezTo>
                    <a:lnTo>
                      <a:pt x="0" y="23116"/>
                    </a:lnTo>
                    <a:cubicBezTo>
                      <a:pt x="0" y="36565"/>
                      <a:pt x="5604" y="43709"/>
                      <a:pt x="15130" y="43709"/>
                    </a:cubicBezTo>
                    <a:cubicBezTo>
                      <a:pt x="23816" y="43709"/>
                      <a:pt x="28579" y="38946"/>
                      <a:pt x="30260" y="31101"/>
                    </a:cubicBezTo>
                    <a:lnTo>
                      <a:pt x="30260" y="31101"/>
                    </a:lnTo>
                    <a:close/>
                  </a:path>
                </a:pathLst>
              </a:custGeom>
              <a:solidFill>
                <a:srgbClr val="1D1D1B"/>
              </a:solidFill>
              <a:ln w="1399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98FA8828-F216-4B28-9C05-924C0572D763}"/>
                  </a:ext>
                </a:extLst>
              </p:cNvPr>
              <p:cNvSpPr/>
              <p:nvPr/>
            </p:nvSpPr>
            <p:spPr>
              <a:xfrm>
                <a:off x="9681121" y="3278924"/>
                <a:ext cx="31801" cy="43709"/>
              </a:xfrm>
              <a:custGeom>
                <a:avLst/>
                <a:gdLst>
                  <a:gd name="connsiteX0" fmla="*/ 31801 w 31801"/>
                  <a:gd name="connsiteY0" fmla="*/ 22975 h 43709"/>
                  <a:gd name="connsiteX1" fmla="*/ 31801 w 31801"/>
                  <a:gd name="connsiteY1" fmla="*/ 21434 h 43709"/>
                  <a:gd name="connsiteX2" fmla="*/ 15830 w 31801"/>
                  <a:gd name="connsiteY2" fmla="*/ 0 h 43709"/>
                  <a:gd name="connsiteX3" fmla="*/ 0 w 31801"/>
                  <a:gd name="connsiteY3" fmla="*/ 21434 h 43709"/>
                  <a:gd name="connsiteX4" fmla="*/ 0 w 31801"/>
                  <a:gd name="connsiteY4" fmla="*/ 23116 h 43709"/>
                  <a:gd name="connsiteX5" fmla="*/ 15830 w 31801"/>
                  <a:gd name="connsiteY5" fmla="*/ 43709 h 43709"/>
                  <a:gd name="connsiteX6" fmla="*/ 31801 w 31801"/>
                  <a:gd name="connsiteY6" fmla="*/ 22975 h 43709"/>
                  <a:gd name="connsiteX7" fmla="*/ 31801 w 31801"/>
                  <a:gd name="connsiteY7" fmla="*/ 22975 h 43709"/>
                  <a:gd name="connsiteX8" fmla="*/ 24656 w 31801"/>
                  <a:gd name="connsiteY8" fmla="*/ 23676 h 43709"/>
                  <a:gd name="connsiteX9" fmla="*/ 15830 w 31801"/>
                  <a:gd name="connsiteY9" fmla="*/ 38806 h 43709"/>
                  <a:gd name="connsiteX10" fmla="*/ 7145 w 31801"/>
                  <a:gd name="connsiteY10" fmla="*/ 23676 h 43709"/>
                  <a:gd name="connsiteX11" fmla="*/ 7145 w 31801"/>
                  <a:gd name="connsiteY11" fmla="*/ 20594 h 43709"/>
                  <a:gd name="connsiteX12" fmla="*/ 15830 w 31801"/>
                  <a:gd name="connsiteY12" fmla="*/ 5464 h 43709"/>
                  <a:gd name="connsiteX13" fmla="*/ 24656 w 31801"/>
                  <a:gd name="connsiteY13" fmla="*/ 20594 h 43709"/>
                  <a:gd name="connsiteX14" fmla="*/ 24656 w 31801"/>
                  <a:gd name="connsiteY14" fmla="*/ 23676 h 43709"/>
                  <a:gd name="connsiteX15" fmla="*/ 24656 w 31801"/>
                  <a:gd name="connsiteY15" fmla="*/ 23676 h 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01" h="43709">
                    <a:moveTo>
                      <a:pt x="31801" y="22975"/>
                    </a:moveTo>
                    <a:lnTo>
                      <a:pt x="31801" y="21434"/>
                    </a:lnTo>
                    <a:cubicBezTo>
                      <a:pt x="31801" y="7845"/>
                      <a:pt x="26198" y="0"/>
                      <a:pt x="15830" y="0"/>
                    </a:cubicBezTo>
                    <a:cubicBezTo>
                      <a:pt x="6304" y="0"/>
                      <a:pt x="0" y="7985"/>
                      <a:pt x="0" y="21434"/>
                    </a:cubicBezTo>
                    <a:lnTo>
                      <a:pt x="0" y="23116"/>
                    </a:lnTo>
                    <a:cubicBezTo>
                      <a:pt x="0" y="36565"/>
                      <a:pt x="6304" y="43709"/>
                      <a:pt x="15830" y="43709"/>
                    </a:cubicBezTo>
                    <a:cubicBezTo>
                      <a:pt x="26338" y="43569"/>
                      <a:pt x="31801" y="36424"/>
                      <a:pt x="31801" y="22975"/>
                    </a:cubicBezTo>
                    <a:lnTo>
                      <a:pt x="31801" y="22975"/>
                    </a:lnTo>
                    <a:close/>
                    <a:moveTo>
                      <a:pt x="24656" y="23676"/>
                    </a:moveTo>
                    <a:cubicBezTo>
                      <a:pt x="24656" y="32362"/>
                      <a:pt x="22275" y="38806"/>
                      <a:pt x="15830" y="38806"/>
                    </a:cubicBezTo>
                    <a:cubicBezTo>
                      <a:pt x="9526" y="38806"/>
                      <a:pt x="7145" y="32362"/>
                      <a:pt x="7145" y="23676"/>
                    </a:cubicBezTo>
                    <a:lnTo>
                      <a:pt x="7145" y="20594"/>
                    </a:lnTo>
                    <a:cubicBezTo>
                      <a:pt x="7145" y="11067"/>
                      <a:pt x="9526" y="5464"/>
                      <a:pt x="15830" y="5464"/>
                    </a:cubicBezTo>
                    <a:cubicBezTo>
                      <a:pt x="22275" y="5464"/>
                      <a:pt x="24656" y="11067"/>
                      <a:pt x="24656" y="20594"/>
                    </a:cubicBezTo>
                    <a:lnTo>
                      <a:pt x="24656" y="23676"/>
                    </a:lnTo>
                    <a:lnTo>
                      <a:pt x="24656" y="23676"/>
                    </a:lnTo>
                    <a:close/>
                  </a:path>
                </a:pathLst>
              </a:custGeom>
              <a:solidFill>
                <a:srgbClr val="1D1D1B"/>
              </a:solidFill>
              <a:ln w="1399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95E4F8F4-B451-4BA0-B594-3B0C1C6D3F0A}"/>
                  </a:ext>
                </a:extLst>
              </p:cNvPr>
              <p:cNvSpPr/>
              <p:nvPr/>
            </p:nvSpPr>
            <p:spPr>
              <a:xfrm>
                <a:off x="9717686" y="3279625"/>
                <a:ext cx="30260" cy="42868"/>
              </a:xfrm>
              <a:custGeom>
                <a:avLst/>
                <a:gdLst>
                  <a:gd name="connsiteX0" fmla="*/ 30260 w 30260"/>
                  <a:gd name="connsiteY0" fmla="*/ 42869 h 42868"/>
                  <a:gd name="connsiteX1" fmla="*/ 30260 w 30260"/>
                  <a:gd name="connsiteY1" fmla="*/ 0 h 42868"/>
                  <a:gd name="connsiteX2" fmla="*/ 23816 w 30260"/>
                  <a:gd name="connsiteY2" fmla="*/ 0 h 42868"/>
                  <a:gd name="connsiteX3" fmla="*/ 23816 w 30260"/>
                  <a:gd name="connsiteY3" fmla="*/ 31801 h 42868"/>
                  <a:gd name="connsiteX4" fmla="*/ 23816 w 30260"/>
                  <a:gd name="connsiteY4" fmla="*/ 31801 h 42868"/>
                  <a:gd name="connsiteX5" fmla="*/ 7985 w 30260"/>
                  <a:gd name="connsiteY5" fmla="*/ 0 h 42868"/>
                  <a:gd name="connsiteX6" fmla="*/ 0 w 30260"/>
                  <a:gd name="connsiteY6" fmla="*/ 0 h 42868"/>
                  <a:gd name="connsiteX7" fmla="*/ 0 w 30260"/>
                  <a:gd name="connsiteY7" fmla="*/ 42869 h 42868"/>
                  <a:gd name="connsiteX8" fmla="*/ 6444 w 30260"/>
                  <a:gd name="connsiteY8" fmla="*/ 42869 h 42868"/>
                  <a:gd name="connsiteX9" fmla="*/ 6444 w 30260"/>
                  <a:gd name="connsiteY9" fmla="*/ 10367 h 42868"/>
                  <a:gd name="connsiteX10" fmla="*/ 7285 w 30260"/>
                  <a:gd name="connsiteY10" fmla="*/ 10367 h 42868"/>
                  <a:gd name="connsiteX11" fmla="*/ 23115 w 30260"/>
                  <a:gd name="connsiteY11" fmla="*/ 42869 h 42868"/>
                  <a:gd name="connsiteX12" fmla="*/ 30260 w 30260"/>
                  <a:gd name="connsiteY12" fmla="*/ 42869 h 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260" h="42868">
                    <a:moveTo>
                      <a:pt x="30260" y="42869"/>
                    </a:moveTo>
                    <a:lnTo>
                      <a:pt x="30260" y="0"/>
                    </a:lnTo>
                    <a:lnTo>
                      <a:pt x="23816" y="0"/>
                    </a:lnTo>
                    <a:lnTo>
                      <a:pt x="23816" y="31801"/>
                    </a:lnTo>
                    <a:lnTo>
                      <a:pt x="23816" y="31801"/>
                    </a:lnTo>
                    <a:lnTo>
                      <a:pt x="7985" y="0"/>
                    </a:lnTo>
                    <a:lnTo>
                      <a:pt x="0" y="0"/>
                    </a:lnTo>
                    <a:lnTo>
                      <a:pt x="0" y="42869"/>
                    </a:lnTo>
                    <a:lnTo>
                      <a:pt x="6444" y="42869"/>
                    </a:lnTo>
                    <a:lnTo>
                      <a:pt x="6444" y="10367"/>
                    </a:lnTo>
                    <a:lnTo>
                      <a:pt x="7285" y="10367"/>
                    </a:lnTo>
                    <a:lnTo>
                      <a:pt x="23115" y="42869"/>
                    </a:lnTo>
                    <a:lnTo>
                      <a:pt x="30260" y="42869"/>
                    </a:lnTo>
                    <a:close/>
                  </a:path>
                </a:pathLst>
              </a:custGeom>
              <a:solidFill>
                <a:srgbClr val="1D1D1B"/>
              </a:solidFill>
              <a:ln w="13990"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88BD0956-0539-4AAB-92E5-B9EB91CE6FEE}"/>
                  </a:ext>
                </a:extLst>
              </p:cNvPr>
              <p:cNvSpPr/>
              <p:nvPr/>
            </p:nvSpPr>
            <p:spPr>
              <a:xfrm>
                <a:off x="9752709" y="3267717"/>
                <a:ext cx="31661" cy="54916"/>
              </a:xfrm>
              <a:custGeom>
                <a:avLst/>
                <a:gdLst>
                  <a:gd name="connsiteX0" fmla="*/ 25357 w 31661"/>
                  <a:gd name="connsiteY0" fmla="*/ 9526 h 54916"/>
                  <a:gd name="connsiteX1" fmla="*/ 18212 w 31661"/>
                  <a:gd name="connsiteY1" fmla="*/ 0 h 54916"/>
                  <a:gd name="connsiteX2" fmla="*/ 13449 w 31661"/>
                  <a:gd name="connsiteY2" fmla="*/ 0 h 54916"/>
                  <a:gd name="connsiteX3" fmla="*/ 6304 w 31661"/>
                  <a:gd name="connsiteY3" fmla="*/ 9526 h 54916"/>
                  <a:gd name="connsiteX4" fmla="*/ 9526 w 31661"/>
                  <a:gd name="connsiteY4" fmla="*/ 9526 h 54916"/>
                  <a:gd name="connsiteX5" fmla="*/ 15830 w 31661"/>
                  <a:gd name="connsiteY5" fmla="*/ 3923 h 54916"/>
                  <a:gd name="connsiteX6" fmla="*/ 22275 w 31661"/>
                  <a:gd name="connsiteY6" fmla="*/ 9526 h 54916"/>
                  <a:gd name="connsiteX7" fmla="*/ 25357 w 31661"/>
                  <a:gd name="connsiteY7" fmla="*/ 9526 h 54916"/>
                  <a:gd name="connsiteX8" fmla="*/ 25357 w 31661"/>
                  <a:gd name="connsiteY8" fmla="*/ 9526 h 54916"/>
                  <a:gd name="connsiteX9" fmla="*/ 31661 w 31661"/>
                  <a:gd name="connsiteY9" fmla="*/ 34183 h 54916"/>
                  <a:gd name="connsiteX10" fmla="*/ 31661 w 31661"/>
                  <a:gd name="connsiteY10" fmla="*/ 32642 h 54916"/>
                  <a:gd name="connsiteX11" fmla="*/ 15830 w 31661"/>
                  <a:gd name="connsiteY11" fmla="*/ 11208 h 54916"/>
                  <a:gd name="connsiteX12" fmla="*/ 0 w 31661"/>
                  <a:gd name="connsiteY12" fmla="*/ 32642 h 54916"/>
                  <a:gd name="connsiteX13" fmla="*/ 0 w 31661"/>
                  <a:gd name="connsiteY13" fmla="*/ 34323 h 54916"/>
                  <a:gd name="connsiteX14" fmla="*/ 15830 w 31661"/>
                  <a:gd name="connsiteY14" fmla="*/ 54917 h 54916"/>
                  <a:gd name="connsiteX15" fmla="*/ 31661 w 31661"/>
                  <a:gd name="connsiteY15" fmla="*/ 34183 h 54916"/>
                  <a:gd name="connsiteX16" fmla="*/ 31661 w 31661"/>
                  <a:gd name="connsiteY16" fmla="*/ 34183 h 54916"/>
                  <a:gd name="connsiteX17" fmla="*/ 24516 w 31661"/>
                  <a:gd name="connsiteY17" fmla="*/ 34883 h 54916"/>
                  <a:gd name="connsiteX18" fmla="*/ 15830 w 31661"/>
                  <a:gd name="connsiteY18" fmla="*/ 50014 h 54916"/>
                  <a:gd name="connsiteX19" fmla="*/ 7145 w 31661"/>
                  <a:gd name="connsiteY19" fmla="*/ 34883 h 54916"/>
                  <a:gd name="connsiteX20" fmla="*/ 7145 w 31661"/>
                  <a:gd name="connsiteY20" fmla="*/ 31801 h 54916"/>
                  <a:gd name="connsiteX21" fmla="*/ 15830 w 31661"/>
                  <a:gd name="connsiteY21" fmla="*/ 16671 h 54916"/>
                  <a:gd name="connsiteX22" fmla="*/ 24516 w 31661"/>
                  <a:gd name="connsiteY22" fmla="*/ 31801 h 54916"/>
                  <a:gd name="connsiteX23" fmla="*/ 24516 w 31661"/>
                  <a:gd name="connsiteY23" fmla="*/ 34883 h 54916"/>
                  <a:gd name="connsiteX24" fmla="*/ 24516 w 31661"/>
                  <a:gd name="connsiteY24" fmla="*/ 34883 h 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661" h="54916">
                    <a:moveTo>
                      <a:pt x="25357" y="9526"/>
                    </a:moveTo>
                    <a:lnTo>
                      <a:pt x="18212" y="0"/>
                    </a:lnTo>
                    <a:lnTo>
                      <a:pt x="13449" y="0"/>
                    </a:lnTo>
                    <a:lnTo>
                      <a:pt x="6304" y="9526"/>
                    </a:lnTo>
                    <a:lnTo>
                      <a:pt x="9526" y="9526"/>
                    </a:lnTo>
                    <a:lnTo>
                      <a:pt x="15830" y="3923"/>
                    </a:lnTo>
                    <a:lnTo>
                      <a:pt x="22275" y="9526"/>
                    </a:lnTo>
                    <a:lnTo>
                      <a:pt x="25357" y="9526"/>
                    </a:lnTo>
                    <a:lnTo>
                      <a:pt x="25357" y="9526"/>
                    </a:lnTo>
                    <a:close/>
                    <a:moveTo>
                      <a:pt x="31661" y="34183"/>
                    </a:moveTo>
                    <a:lnTo>
                      <a:pt x="31661" y="32642"/>
                    </a:lnTo>
                    <a:cubicBezTo>
                      <a:pt x="31661" y="19053"/>
                      <a:pt x="25357" y="11208"/>
                      <a:pt x="15830" y="11208"/>
                    </a:cubicBezTo>
                    <a:cubicBezTo>
                      <a:pt x="6304" y="11208"/>
                      <a:pt x="0" y="19193"/>
                      <a:pt x="0" y="32642"/>
                    </a:cubicBezTo>
                    <a:lnTo>
                      <a:pt x="0" y="34323"/>
                    </a:lnTo>
                    <a:cubicBezTo>
                      <a:pt x="0" y="47772"/>
                      <a:pt x="6304" y="54917"/>
                      <a:pt x="15830" y="54917"/>
                    </a:cubicBezTo>
                    <a:cubicBezTo>
                      <a:pt x="25357" y="54777"/>
                      <a:pt x="31661" y="47632"/>
                      <a:pt x="31661" y="34183"/>
                    </a:cubicBezTo>
                    <a:lnTo>
                      <a:pt x="31661" y="34183"/>
                    </a:lnTo>
                    <a:close/>
                    <a:moveTo>
                      <a:pt x="24516" y="34883"/>
                    </a:moveTo>
                    <a:cubicBezTo>
                      <a:pt x="24516" y="43569"/>
                      <a:pt x="22135" y="50014"/>
                      <a:pt x="15830" y="50014"/>
                    </a:cubicBezTo>
                    <a:cubicBezTo>
                      <a:pt x="9526" y="50014"/>
                      <a:pt x="7145" y="43569"/>
                      <a:pt x="7145" y="34883"/>
                    </a:cubicBezTo>
                    <a:lnTo>
                      <a:pt x="7145" y="31801"/>
                    </a:lnTo>
                    <a:cubicBezTo>
                      <a:pt x="7145" y="22275"/>
                      <a:pt x="9526" y="16671"/>
                      <a:pt x="15830" y="16671"/>
                    </a:cubicBezTo>
                    <a:cubicBezTo>
                      <a:pt x="22275" y="16671"/>
                      <a:pt x="24516" y="22275"/>
                      <a:pt x="24516" y="31801"/>
                    </a:cubicBezTo>
                    <a:lnTo>
                      <a:pt x="24516" y="34883"/>
                    </a:lnTo>
                    <a:lnTo>
                      <a:pt x="24516" y="34883"/>
                    </a:lnTo>
                    <a:close/>
                  </a:path>
                </a:pathLst>
              </a:custGeom>
              <a:solidFill>
                <a:srgbClr val="1D1D1B"/>
              </a:solidFill>
              <a:ln w="13990" cap="flat">
                <a:noFill/>
                <a:prstDash val="solid"/>
                <a:miter/>
              </a:ln>
            </p:spPr>
            <p:txBody>
              <a:bodyPr rtlCol="0" anchor="ctr"/>
              <a:lstStyle/>
              <a:p>
                <a:endParaRPr lang="pt-BR"/>
              </a:p>
            </p:txBody>
          </p:sp>
          <p:sp>
            <p:nvSpPr>
              <p:cNvPr id="24" name="Forma Livre: Forma 23">
                <a:extLst>
                  <a:ext uri="{FF2B5EF4-FFF2-40B4-BE49-F238E27FC236}">
                    <a16:creationId xmlns:a16="http://schemas.microsoft.com/office/drawing/2014/main" id="{998B4BFB-9780-4D95-964D-C26EBE689703}"/>
                  </a:ext>
                </a:extLst>
              </p:cNvPr>
              <p:cNvSpPr/>
              <p:nvPr/>
            </p:nvSpPr>
            <p:spPr>
              <a:xfrm>
                <a:off x="9789274" y="3279625"/>
                <a:ext cx="42028" cy="42868"/>
              </a:xfrm>
              <a:custGeom>
                <a:avLst/>
                <a:gdLst>
                  <a:gd name="connsiteX0" fmla="*/ 42028 w 42028"/>
                  <a:gd name="connsiteY0" fmla="*/ 42869 h 42868"/>
                  <a:gd name="connsiteX1" fmla="*/ 42028 w 42028"/>
                  <a:gd name="connsiteY1" fmla="*/ 0 h 42868"/>
                  <a:gd name="connsiteX2" fmla="*/ 31661 w 42028"/>
                  <a:gd name="connsiteY2" fmla="*/ 0 h 42868"/>
                  <a:gd name="connsiteX3" fmla="*/ 21434 w 42028"/>
                  <a:gd name="connsiteY3" fmla="*/ 34183 h 42868"/>
                  <a:gd name="connsiteX4" fmla="*/ 21434 w 42028"/>
                  <a:gd name="connsiteY4" fmla="*/ 34183 h 42868"/>
                  <a:gd name="connsiteX5" fmla="*/ 11067 w 42028"/>
                  <a:gd name="connsiteY5" fmla="*/ 0 h 42868"/>
                  <a:gd name="connsiteX6" fmla="*/ 0 w 42028"/>
                  <a:gd name="connsiteY6" fmla="*/ 0 h 42868"/>
                  <a:gd name="connsiteX7" fmla="*/ 0 w 42028"/>
                  <a:gd name="connsiteY7" fmla="*/ 42869 h 42868"/>
                  <a:gd name="connsiteX8" fmla="*/ 6304 w 42028"/>
                  <a:gd name="connsiteY8" fmla="*/ 42869 h 42868"/>
                  <a:gd name="connsiteX9" fmla="*/ 6304 w 42028"/>
                  <a:gd name="connsiteY9" fmla="*/ 7145 h 42868"/>
                  <a:gd name="connsiteX10" fmla="*/ 6304 w 42028"/>
                  <a:gd name="connsiteY10" fmla="*/ 7145 h 42868"/>
                  <a:gd name="connsiteX11" fmla="*/ 17372 w 42028"/>
                  <a:gd name="connsiteY11" fmla="*/ 42869 h 42868"/>
                  <a:gd name="connsiteX12" fmla="*/ 24516 w 42028"/>
                  <a:gd name="connsiteY12" fmla="*/ 42869 h 42868"/>
                  <a:gd name="connsiteX13" fmla="*/ 35584 w 42028"/>
                  <a:gd name="connsiteY13" fmla="*/ 7145 h 42868"/>
                  <a:gd name="connsiteX14" fmla="*/ 35584 w 42028"/>
                  <a:gd name="connsiteY14" fmla="*/ 7145 h 42868"/>
                  <a:gd name="connsiteX15" fmla="*/ 35584 w 42028"/>
                  <a:gd name="connsiteY15" fmla="*/ 42869 h 42868"/>
                  <a:gd name="connsiteX16" fmla="*/ 42028 w 42028"/>
                  <a:gd name="connsiteY16" fmla="*/ 42869 h 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28" h="42868">
                    <a:moveTo>
                      <a:pt x="42028" y="42869"/>
                    </a:moveTo>
                    <a:lnTo>
                      <a:pt x="42028" y="0"/>
                    </a:lnTo>
                    <a:lnTo>
                      <a:pt x="31661" y="0"/>
                    </a:lnTo>
                    <a:lnTo>
                      <a:pt x="21434" y="34183"/>
                    </a:lnTo>
                    <a:lnTo>
                      <a:pt x="21434" y="34183"/>
                    </a:lnTo>
                    <a:lnTo>
                      <a:pt x="11067" y="0"/>
                    </a:lnTo>
                    <a:lnTo>
                      <a:pt x="0" y="0"/>
                    </a:lnTo>
                    <a:lnTo>
                      <a:pt x="0" y="42869"/>
                    </a:lnTo>
                    <a:lnTo>
                      <a:pt x="6304" y="42869"/>
                    </a:lnTo>
                    <a:lnTo>
                      <a:pt x="6304" y="7145"/>
                    </a:lnTo>
                    <a:lnTo>
                      <a:pt x="6304" y="7145"/>
                    </a:lnTo>
                    <a:lnTo>
                      <a:pt x="17372" y="42869"/>
                    </a:lnTo>
                    <a:lnTo>
                      <a:pt x="24516" y="42869"/>
                    </a:lnTo>
                    <a:lnTo>
                      <a:pt x="35584" y="7145"/>
                    </a:lnTo>
                    <a:lnTo>
                      <a:pt x="35584" y="7145"/>
                    </a:lnTo>
                    <a:lnTo>
                      <a:pt x="35584" y="42869"/>
                    </a:lnTo>
                    <a:lnTo>
                      <a:pt x="42028" y="42869"/>
                    </a:lnTo>
                    <a:close/>
                  </a:path>
                </a:pathLst>
              </a:custGeom>
              <a:solidFill>
                <a:srgbClr val="1D1D1B"/>
              </a:solidFill>
              <a:ln w="1399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FECCEFFA-786F-4AEA-AD53-9FAAC3EB0CBB}"/>
                  </a:ext>
                </a:extLst>
              </p:cNvPr>
              <p:cNvSpPr/>
              <p:nvPr/>
            </p:nvSpPr>
            <p:spPr>
              <a:xfrm>
                <a:off x="9836065" y="3279625"/>
                <a:ext cx="19052" cy="42868"/>
              </a:xfrm>
              <a:custGeom>
                <a:avLst/>
                <a:gdLst>
                  <a:gd name="connsiteX0" fmla="*/ 19053 w 19052"/>
                  <a:gd name="connsiteY0" fmla="*/ 42869 h 42868"/>
                  <a:gd name="connsiteX1" fmla="*/ 19053 w 19052"/>
                  <a:gd name="connsiteY1" fmla="*/ 39647 h 42868"/>
                  <a:gd name="connsiteX2" fmla="*/ 12749 w 19052"/>
                  <a:gd name="connsiteY2" fmla="*/ 39647 h 42868"/>
                  <a:gd name="connsiteX3" fmla="*/ 12749 w 19052"/>
                  <a:gd name="connsiteY3" fmla="*/ 3222 h 42868"/>
                  <a:gd name="connsiteX4" fmla="*/ 19053 w 19052"/>
                  <a:gd name="connsiteY4" fmla="*/ 3222 h 42868"/>
                  <a:gd name="connsiteX5" fmla="*/ 19053 w 19052"/>
                  <a:gd name="connsiteY5" fmla="*/ 0 h 42868"/>
                  <a:gd name="connsiteX6" fmla="*/ 0 w 19052"/>
                  <a:gd name="connsiteY6" fmla="*/ 0 h 42868"/>
                  <a:gd name="connsiteX7" fmla="*/ 0 w 19052"/>
                  <a:gd name="connsiteY7" fmla="*/ 3222 h 42868"/>
                  <a:gd name="connsiteX8" fmla="*/ 6304 w 19052"/>
                  <a:gd name="connsiteY8" fmla="*/ 3222 h 42868"/>
                  <a:gd name="connsiteX9" fmla="*/ 6304 w 19052"/>
                  <a:gd name="connsiteY9" fmla="*/ 39647 h 42868"/>
                  <a:gd name="connsiteX10" fmla="*/ 0 w 19052"/>
                  <a:gd name="connsiteY10" fmla="*/ 39647 h 42868"/>
                  <a:gd name="connsiteX11" fmla="*/ 0 w 19052"/>
                  <a:gd name="connsiteY11" fmla="*/ 42869 h 42868"/>
                  <a:gd name="connsiteX12" fmla="*/ 19053 w 19052"/>
                  <a:gd name="connsiteY12" fmla="*/ 42869 h 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2" h="42868">
                    <a:moveTo>
                      <a:pt x="19053" y="42869"/>
                    </a:moveTo>
                    <a:lnTo>
                      <a:pt x="19053" y="39647"/>
                    </a:lnTo>
                    <a:lnTo>
                      <a:pt x="12749" y="39647"/>
                    </a:lnTo>
                    <a:lnTo>
                      <a:pt x="12749" y="3222"/>
                    </a:lnTo>
                    <a:lnTo>
                      <a:pt x="19053" y="3222"/>
                    </a:lnTo>
                    <a:lnTo>
                      <a:pt x="19053" y="0"/>
                    </a:lnTo>
                    <a:lnTo>
                      <a:pt x="0" y="0"/>
                    </a:lnTo>
                    <a:lnTo>
                      <a:pt x="0" y="3222"/>
                    </a:lnTo>
                    <a:lnTo>
                      <a:pt x="6304" y="3222"/>
                    </a:lnTo>
                    <a:lnTo>
                      <a:pt x="6304" y="39647"/>
                    </a:lnTo>
                    <a:lnTo>
                      <a:pt x="0" y="39647"/>
                    </a:lnTo>
                    <a:lnTo>
                      <a:pt x="0" y="42869"/>
                    </a:lnTo>
                    <a:lnTo>
                      <a:pt x="19053" y="42869"/>
                    </a:lnTo>
                    <a:close/>
                  </a:path>
                </a:pathLst>
              </a:custGeom>
              <a:solidFill>
                <a:srgbClr val="1D1D1B"/>
              </a:solidFill>
              <a:ln w="1399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4B7075AF-C0FF-4141-B56A-4CCCCB216F9F}"/>
                  </a:ext>
                </a:extLst>
              </p:cNvPr>
              <p:cNvSpPr/>
              <p:nvPr/>
            </p:nvSpPr>
            <p:spPr>
              <a:xfrm>
                <a:off x="9857500" y="3278784"/>
                <a:ext cx="30260" cy="43709"/>
              </a:xfrm>
              <a:custGeom>
                <a:avLst/>
                <a:gdLst>
                  <a:gd name="connsiteX0" fmla="*/ 30260 w 30260"/>
                  <a:gd name="connsiteY0" fmla="*/ 31101 h 43709"/>
                  <a:gd name="connsiteX1" fmla="*/ 23816 w 30260"/>
                  <a:gd name="connsiteY1" fmla="*/ 29420 h 43709"/>
                  <a:gd name="connsiteX2" fmla="*/ 15831 w 30260"/>
                  <a:gd name="connsiteY2" fmla="*/ 38946 h 43709"/>
                  <a:gd name="connsiteX3" fmla="*/ 7145 w 30260"/>
                  <a:gd name="connsiteY3" fmla="*/ 23816 h 43709"/>
                  <a:gd name="connsiteX4" fmla="*/ 7145 w 30260"/>
                  <a:gd name="connsiteY4" fmla="*/ 20734 h 43709"/>
                  <a:gd name="connsiteX5" fmla="*/ 15831 w 30260"/>
                  <a:gd name="connsiteY5" fmla="*/ 5604 h 43709"/>
                  <a:gd name="connsiteX6" fmla="*/ 23816 w 30260"/>
                  <a:gd name="connsiteY6" fmla="*/ 14430 h 43709"/>
                  <a:gd name="connsiteX7" fmla="*/ 30260 w 30260"/>
                  <a:gd name="connsiteY7" fmla="*/ 12749 h 43709"/>
                  <a:gd name="connsiteX8" fmla="*/ 15831 w 30260"/>
                  <a:gd name="connsiteY8" fmla="*/ 0 h 43709"/>
                  <a:gd name="connsiteX9" fmla="*/ 0 w 30260"/>
                  <a:gd name="connsiteY9" fmla="*/ 21434 h 43709"/>
                  <a:gd name="connsiteX10" fmla="*/ 0 w 30260"/>
                  <a:gd name="connsiteY10" fmla="*/ 23116 h 43709"/>
                  <a:gd name="connsiteX11" fmla="*/ 15831 w 30260"/>
                  <a:gd name="connsiteY11" fmla="*/ 43709 h 43709"/>
                  <a:gd name="connsiteX12" fmla="*/ 30260 w 30260"/>
                  <a:gd name="connsiteY12" fmla="*/ 31101 h 43709"/>
                  <a:gd name="connsiteX13" fmla="*/ 30260 w 30260"/>
                  <a:gd name="connsiteY13" fmla="*/ 31101 h 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60" h="43709">
                    <a:moveTo>
                      <a:pt x="30260" y="31101"/>
                    </a:moveTo>
                    <a:lnTo>
                      <a:pt x="23816" y="29420"/>
                    </a:lnTo>
                    <a:cubicBezTo>
                      <a:pt x="22975" y="35724"/>
                      <a:pt x="20734" y="38946"/>
                      <a:pt x="15831" y="38946"/>
                    </a:cubicBezTo>
                    <a:cubicBezTo>
                      <a:pt x="9526" y="38946"/>
                      <a:pt x="7145" y="32502"/>
                      <a:pt x="7145" y="23816"/>
                    </a:cubicBezTo>
                    <a:lnTo>
                      <a:pt x="7145" y="20734"/>
                    </a:lnTo>
                    <a:cubicBezTo>
                      <a:pt x="7145" y="12048"/>
                      <a:pt x="9526" y="5604"/>
                      <a:pt x="15831" y="5604"/>
                    </a:cubicBezTo>
                    <a:cubicBezTo>
                      <a:pt x="20734" y="5604"/>
                      <a:pt x="22275" y="8686"/>
                      <a:pt x="23816" y="14430"/>
                    </a:cubicBezTo>
                    <a:lnTo>
                      <a:pt x="30260" y="12749"/>
                    </a:lnTo>
                    <a:cubicBezTo>
                      <a:pt x="28719" y="5604"/>
                      <a:pt x="24656" y="0"/>
                      <a:pt x="15831" y="0"/>
                    </a:cubicBezTo>
                    <a:cubicBezTo>
                      <a:pt x="6304" y="0"/>
                      <a:pt x="0" y="7985"/>
                      <a:pt x="0" y="21434"/>
                    </a:cubicBezTo>
                    <a:lnTo>
                      <a:pt x="0" y="23116"/>
                    </a:lnTo>
                    <a:cubicBezTo>
                      <a:pt x="0" y="36565"/>
                      <a:pt x="6304" y="43709"/>
                      <a:pt x="15831" y="43709"/>
                    </a:cubicBezTo>
                    <a:cubicBezTo>
                      <a:pt x="23816" y="43709"/>
                      <a:pt x="28579" y="38946"/>
                      <a:pt x="30260" y="31101"/>
                    </a:cubicBezTo>
                    <a:lnTo>
                      <a:pt x="30260" y="31101"/>
                    </a:lnTo>
                    <a:close/>
                  </a:path>
                </a:pathLst>
              </a:custGeom>
              <a:solidFill>
                <a:srgbClr val="1D1D1B"/>
              </a:solidFill>
              <a:ln w="1399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98F11A40-F2A4-4970-9184-E1EEF16D4632}"/>
                  </a:ext>
                </a:extLst>
              </p:cNvPr>
              <p:cNvSpPr/>
              <p:nvPr/>
            </p:nvSpPr>
            <p:spPr>
              <a:xfrm>
                <a:off x="9890142" y="3278924"/>
                <a:ext cx="32501" cy="43709"/>
              </a:xfrm>
              <a:custGeom>
                <a:avLst/>
                <a:gdLst>
                  <a:gd name="connsiteX0" fmla="*/ 32502 w 32501"/>
                  <a:gd name="connsiteY0" fmla="*/ 22975 h 43709"/>
                  <a:gd name="connsiteX1" fmla="*/ 32502 w 32501"/>
                  <a:gd name="connsiteY1" fmla="*/ 21434 h 43709"/>
                  <a:gd name="connsiteX2" fmla="*/ 15831 w 32501"/>
                  <a:gd name="connsiteY2" fmla="*/ 0 h 43709"/>
                  <a:gd name="connsiteX3" fmla="*/ 0 w 32501"/>
                  <a:gd name="connsiteY3" fmla="*/ 21434 h 43709"/>
                  <a:gd name="connsiteX4" fmla="*/ 0 w 32501"/>
                  <a:gd name="connsiteY4" fmla="*/ 23116 h 43709"/>
                  <a:gd name="connsiteX5" fmla="*/ 15831 w 32501"/>
                  <a:gd name="connsiteY5" fmla="*/ 43709 h 43709"/>
                  <a:gd name="connsiteX6" fmla="*/ 32502 w 32501"/>
                  <a:gd name="connsiteY6" fmla="*/ 22975 h 43709"/>
                  <a:gd name="connsiteX7" fmla="*/ 32502 w 32501"/>
                  <a:gd name="connsiteY7" fmla="*/ 22975 h 43709"/>
                  <a:gd name="connsiteX8" fmla="*/ 25357 w 32501"/>
                  <a:gd name="connsiteY8" fmla="*/ 23676 h 43709"/>
                  <a:gd name="connsiteX9" fmla="*/ 15831 w 32501"/>
                  <a:gd name="connsiteY9" fmla="*/ 38806 h 43709"/>
                  <a:gd name="connsiteX10" fmla="*/ 7145 w 32501"/>
                  <a:gd name="connsiteY10" fmla="*/ 23676 h 43709"/>
                  <a:gd name="connsiteX11" fmla="*/ 7145 w 32501"/>
                  <a:gd name="connsiteY11" fmla="*/ 20594 h 43709"/>
                  <a:gd name="connsiteX12" fmla="*/ 15831 w 32501"/>
                  <a:gd name="connsiteY12" fmla="*/ 5464 h 43709"/>
                  <a:gd name="connsiteX13" fmla="*/ 25357 w 32501"/>
                  <a:gd name="connsiteY13" fmla="*/ 20594 h 43709"/>
                  <a:gd name="connsiteX14" fmla="*/ 25357 w 32501"/>
                  <a:gd name="connsiteY14" fmla="*/ 23676 h 43709"/>
                  <a:gd name="connsiteX15" fmla="*/ 25357 w 32501"/>
                  <a:gd name="connsiteY15" fmla="*/ 23676 h 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501" h="43709">
                    <a:moveTo>
                      <a:pt x="32502" y="22975"/>
                    </a:moveTo>
                    <a:lnTo>
                      <a:pt x="32502" y="21434"/>
                    </a:lnTo>
                    <a:cubicBezTo>
                      <a:pt x="32502" y="7845"/>
                      <a:pt x="26198" y="0"/>
                      <a:pt x="15831" y="0"/>
                    </a:cubicBezTo>
                    <a:cubicBezTo>
                      <a:pt x="6304" y="0"/>
                      <a:pt x="0" y="7985"/>
                      <a:pt x="0" y="21434"/>
                    </a:cubicBezTo>
                    <a:lnTo>
                      <a:pt x="0" y="23116"/>
                    </a:lnTo>
                    <a:cubicBezTo>
                      <a:pt x="0" y="36565"/>
                      <a:pt x="6444" y="43709"/>
                      <a:pt x="15831" y="43709"/>
                    </a:cubicBezTo>
                    <a:cubicBezTo>
                      <a:pt x="26198" y="43569"/>
                      <a:pt x="32502" y="36424"/>
                      <a:pt x="32502" y="22975"/>
                    </a:cubicBezTo>
                    <a:lnTo>
                      <a:pt x="32502" y="22975"/>
                    </a:lnTo>
                    <a:close/>
                    <a:moveTo>
                      <a:pt x="25357" y="23676"/>
                    </a:moveTo>
                    <a:cubicBezTo>
                      <a:pt x="25357" y="32362"/>
                      <a:pt x="22135" y="38806"/>
                      <a:pt x="15831" y="38806"/>
                    </a:cubicBezTo>
                    <a:cubicBezTo>
                      <a:pt x="10367" y="38806"/>
                      <a:pt x="7145" y="32362"/>
                      <a:pt x="7145" y="23676"/>
                    </a:cubicBezTo>
                    <a:lnTo>
                      <a:pt x="7145" y="20594"/>
                    </a:lnTo>
                    <a:cubicBezTo>
                      <a:pt x="7145" y="11067"/>
                      <a:pt x="10227" y="5464"/>
                      <a:pt x="15831" y="5464"/>
                    </a:cubicBezTo>
                    <a:cubicBezTo>
                      <a:pt x="22275" y="5464"/>
                      <a:pt x="25357" y="11067"/>
                      <a:pt x="25357" y="20594"/>
                    </a:cubicBezTo>
                    <a:lnTo>
                      <a:pt x="25357" y="23676"/>
                    </a:lnTo>
                    <a:lnTo>
                      <a:pt x="25357" y="23676"/>
                    </a:lnTo>
                    <a:close/>
                  </a:path>
                </a:pathLst>
              </a:custGeom>
              <a:solidFill>
                <a:srgbClr val="1D1D1B"/>
              </a:solidFill>
              <a:ln w="1399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ABD11D63-6A35-4022-9E61-D2AB0E05D9CB}"/>
                  </a:ext>
                </a:extLst>
              </p:cNvPr>
              <p:cNvSpPr/>
              <p:nvPr/>
            </p:nvSpPr>
            <p:spPr>
              <a:xfrm>
                <a:off x="9060925" y="3280465"/>
                <a:ext cx="307366" cy="315351"/>
              </a:xfrm>
              <a:custGeom>
                <a:avLst/>
                <a:gdLst>
                  <a:gd name="connsiteX0" fmla="*/ 271643 w 307366"/>
                  <a:gd name="connsiteY0" fmla="*/ 15831 h 315351"/>
                  <a:gd name="connsiteX1" fmla="*/ 280328 w 307366"/>
                  <a:gd name="connsiteY1" fmla="*/ 8686 h 315351"/>
                  <a:gd name="connsiteX2" fmla="*/ 306526 w 307366"/>
                  <a:gd name="connsiteY2" fmla="*/ 8686 h 315351"/>
                  <a:gd name="connsiteX3" fmla="*/ 307367 w 307366"/>
                  <a:gd name="connsiteY3" fmla="*/ 7845 h 315351"/>
                  <a:gd name="connsiteX4" fmla="*/ 307367 w 307366"/>
                  <a:gd name="connsiteY4" fmla="*/ 1541 h 315351"/>
                  <a:gd name="connsiteX5" fmla="*/ 306526 w 307366"/>
                  <a:gd name="connsiteY5" fmla="*/ 0 h 315351"/>
                  <a:gd name="connsiteX6" fmla="*/ 228774 w 307366"/>
                  <a:gd name="connsiteY6" fmla="*/ 0 h 315351"/>
                  <a:gd name="connsiteX7" fmla="*/ 227233 w 307366"/>
                  <a:gd name="connsiteY7" fmla="*/ 1541 h 315351"/>
                  <a:gd name="connsiteX8" fmla="*/ 227233 w 307366"/>
                  <a:gd name="connsiteY8" fmla="*/ 7845 h 315351"/>
                  <a:gd name="connsiteX9" fmla="*/ 228774 w 307366"/>
                  <a:gd name="connsiteY9" fmla="*/ 8686 h 315351"/>
                  <a:gd name="connsiteX10" fmla="*/ 258193 w 307366"/>
                  <a:gd name="connsiteY10" fmla="*/ 8686 h 315351"/>
                  <a:gd name="connsiteX11" fmla="*/ 262957 w 307366"/>
                  <a:gd name="connsiteY11" fmla="*/ 12749 h 315351"/>
                  <a:gd name="connsiteX12" fmla="*/ 262116 w 307366"/>
                  <a:gd name="connsiteY12" fmla="*/ 16671 h 315351"/>
                  <a:gd name="connsiteX13" fmla="*/ 181142 w 307366"/>
                  <a:gd name="connsiteY13" fmla="*/ 233537 h 315351"/>
                  <a:gd name="connsiteX14" fmla="*/ 180301 w 307366"/>
                  <a:gd name="connsiteY14" fmla="*/ 233537 h 315351"/>
                  <a:gd name="connsiteX15" fmla="*/ 98486 w 307366"/>
                  <a:gd name="connsiteY15" fmla="*/ 11908 h 315351"/>
                  <a:gd name="connsiteX16" fmla="*/ 98486 w 307366"/>
                  <a:gd name="connsiteY16" fmla="*/ 10367 h 315351"/>
                  <a:gd name="connsiteX17" fmla="*/ 100027 w 307366"/>
                  <a:gd name="connsiteY17" fmla="*/ 8686 h 315351"/>
                  <a:gd name="connsiteX18" fmla="*/ 132669 w 307366"/>
                  <a:gd name="connsiteY18" fmla="*/ 8686 h 315351"/>
                  <a:gd name="connsiteX19" fmla="*/ 134210 w 307366"/>
                  <a:gd name="connsiteY19" fmla="*/ 7845 h 315351"/>
                  <a:gd name="connsiteX20" fmla="*/ 134210 w 307366"/>
                  <a:gd name="connsiteY20" fmla="*/ 1541 h 315351"/>
                  <a:gd name="connsiteX21" fmla="*/ 132669 w 307366"/>
                  <a:gd name="connsiteY21" fmla="*/ 0 h 315351"/>
                  <a:gd name="connsiteX22" fmla="*/ 1681 w 307366"/>
                  <a:gd name="connsiteY22" fmla="*/ 0 h 315351"/>
                  <a:gd name="connsiteX23" fmla="*/ 0 w 307366"/>
                  <a:gd name="connsiteY23" fmla="*/ 1541 h 315351"/>
                  <a:gd name="connsiteX24" fmla="*/ 0 w 307366"/>
                  <a:gd name="connsiteY24" fmla="*/ 7845 h 315351"/>
                  <a:gd name="connsiteX25" fmla="*/ 1681 w 307366"/>
                  <a:gd name="connsiteY25" fmla="*/ 8686 h 315351"/>
                  <a:gd name="connsiteX26" fmla="*/ 30260 w 307366"/>
                  <a:gd name="connsiteY26" fmla="*/ 8686 h 315351"/>
                  <a:gd name="connsiteX27" fmla="*/ 33482 w 307366"/>
                  <a:gd name="connsiteY27" fmla="*/ 11908 h 315351"/>
                  <a:gd name="connsiteX28" fmla="*/ 150181 w 307366"/>
                  <a:gd name="connsiteY28" fmla="*/ 313670 h 315351"/>
                  <a:gd name="connsiteX29" fmla="*/ 151862 w 307366"/>
                  <a:gd name="connsiteY29" fmla="*/ 315352 h 315351"/>
                  <a:gd name="connsiteX30" fmla="*/ 159707 w 307366"/>
                  <a:gd name="connsiteY30" fmla="*/ 315352 h 315351"/>
                  <a:gd name="connsiteX31" fmla="*/ 161248 w 307366"/>
                  <a:gd name="connsiteY31" fmla="*/ 313670 h 315351"/>
                  <a:gd name="connsiteX32" fmla="*/ 271643 w 307366"/>
                  <a:gd name="connsiteY32" fmla="*/ 15831 h 315351"/>
                  <a:gd name="connsiteX33" fmla="*/ 271643 w 307366"/>
                  <a:gd name="connsiteY33" fmla="*/ 15831 h 31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366" h="315351">
                    <a:moveTo>
                      <a:pt x="271643" y="15831"/>
                    </a:moveTo>
                    <a:cubicBezTo>
                      <a:pt x="273184" y="11908"/>
                      <a:pt x="274725" y="8686"/>
                      <a:pt x="280328" y="8686"/>
                    </a:cubicBezTo>
                    <a:lnTo>
                      <a:pt x="306526" y="8686"/>
                    </a:lnTo>
                    <a:cubicBezTo>
                      <a:pt x="307367" y="8686"/>
                      <a:pt x="307367" y="8686"/>
                      <a:pt x="307367" y="7845"/>
                    </a:cubicBezTo>
                    <a:lnTo>
                      <a:pt x="307367" y="1541"/>
                    </a:lnTo>
                    <a:cubicBezTo>
                      <a:pt x="307367" y="700"/>
                      <a:pt x="307367" y="0"/>
                      <a:pt x="306526" y="0"/>
                    </a:cubicBezTo>
                    <a:lnTo>
                      <a:pt x="228774" y="0"/>
                    </a:lnTo>
                    <a:cubicBezTo>
                      <a:pt x="227933" y="0"/>
                      <a:pt x="227233" y="841"/>
                      <a:pt x="227233" y="1541"/>
                    </a:cubicBezTo>
                    <a:lnTo>
                      <a:pt x="227233" y="7845"/>
                    </a:lnTo>
                    <a:cubicBezTo>
                      <a:pt x="227233" y="8686"/>
                      <a:pt x="227933" y="8686"/>
                      <a:pt x="228774" y="8686"/>
                    </a:cubicBezTo>
                    <a:lnTo>
                      <a:pt x="258193" y="8686"/>
                    </a:lnTo>
                    <a:cubicBezTo>
                      <a:pt x="261276" y="8686"/>
                      <a:pt x="262957" y="10367"/>
                      <a:pt x="262957" y="12749"/>
                    </a:cubicBezTo>
                    <a:cubicBezTo>
                      <a:pt x="262957" y="13449"/>
                      <a:pt x="262957" y="15130"/>
                      <a:pt x="262116" y="16671"/>
                    </a:cubicBezTo>
                    <a:lnTo>
                      <a:pt x="181142" y="233537"/>
                    </a:lnTo>
                    <a:lnTo>
                      <a:pt x="180301" y="233537"/>
                    </a:lnTo>
                    <a:lnTo>
                      <a:pt x="98486" y="11908"/>
                    </a:lnTo>
                    <a:cubicBezTo>
                      <a:pt x="98486" y="11067"/>
                      <a:pt x="98486" y="11067"/>
                      <a:pt x="98486" y="10367"/>
                    </a:cubicBezTo>
                    <a:cubicBezTo>
                      <a:pt x="98486" y="9666"/>
                      <a:pt x="99327" y="8686"/>
                      <a:pt x="100027" y="8686"/>
                    </a:cubicBezTo>
                    <a:lnTo>
                      <a:pt x="132669" y="8686"/>
                    </a:lnTo>
                    <a:cubicBezTo>
                      <a:pt x="133510" y="8686"/>
                      <a:pt x="134210" y="8686"/>
                      <a:pt x="134210" y="7845"/>
                    </a:cubicBezTo>
                    <a:lnTo>
                      <a:pt x="134210" y="1541"/>
                    </a:lnTo>
                    <a:cubicBezTo>
                      <a:pt x="134210" y="700"/>
                      <a:pt x="133510" y="0"/>
                      <a:pt x="132669" y="0"/>
                    </a:cubicBezTo>
                    <a:lnTo>
                      <a:pt x="1681" y="0"/>
                    </a:lnTo>
                    <a:cubicBezTo>
                      <a:pt x="841" y="0"/>
                      <a:pt x="0" y="841"/>
                      <a:pt x="0" y="1541"/>
                    </a:cubicBezTo>
                    <a:lnTo>
                      <a:pt x="0" y="7845"/>
                    </a:lnTo>
                    <a:cubicBezTo>
                      <a:pt x="0" y="8686"/>
                      <a:pt x="841" y="8686"/>
                      <a:pt x="1681" y="8686"/>
                    </a:cubicBezTo>
                    <a:lnTo>
                      <a:pt x="30260" y="8686"/>
                    </a:lnTo>
                    <a:cubicBezTo>
                      <a:pt x="32642" y="8686"/>
                      <a:pt x="33482" y="10367"/>
                      <a:pt x="33482" y="11908"/>
                    </a:cubicBezTo>
                    <a:lnTo>
                      <a:pt x="150181" y="313670"/>
                    </a:lnTo>
                    <a:cubicBezTo>
                      <a:pt x="151021" y="314511"/>
                      <a:pt x="151862" y="315352"/>
                      <a:pt x="151862" y="315352"/>
                    </a:cubicBezTo>
                    <a:lnTo>
                      <a:pt x="159707" y="315352"/>
                    </a:lnTo>
                    <a:cubicBezTo>
                      <a:pt x="160408" y="315352"/>
                      <a:pt x="161248" y="314511"/>
                      <a:pt x="161248" y="313670"/>
                    </a:cubicBezTo>
                    <a:lnTo>
                      <a:pt x="271643" y="15831"/>
                    </a:lnTo>
                    <a:lnTo>
                      <a:pt x="271643" y="15831"/>
                    </a:lnTo>
                    <a:close/>
                  </a:path>
                </a:pathLst>
              </a:custGeom>
              <a:solidFill>
                <a:srgbClr val="006580"/>
              </a:solidFill>
              <a:ln w="13990" cap="flat">
                <a:noFill/>
                <a:prstDash val="solid"/>
                <a:miter/>
              </a:ln>
            </p:spPr>
            <p:txBody>
              <a:bodyPr rtlCol="0" anchor="ctr"/>
              <a:lstStyle/>
              <a:p>
                <a:endParaRPr lang="pt-BR" dirty="0"/>
              </a:p>
            </p:txBody>
          </p:sp>
          <p:sp>
            <p:nvSpPr>
              <p:cNvPr id="29" name="Forma Livre: Forma 28">
                <a:extLst>
                  <a:ext uri="{FF2B5EF4-FFF2-40B4-BE49-F238E27FC236}">
                    <a16:creationId xmlns:a16="http://schemas.microsoft.com/office/drawing/2014/main" id="{80AA4887-E157-463F-8289-E07E40563012}"/>
                  </a:ext>
                </a:extLst>
              </p:cNvPr>
              <p:cNvSpPr/>
              <p:nvPr/>
            </p:nvSpPr>
            <p:spPr>
              <a:xfrm>
                <a:off x="9833684" y="3375869"/>
                <a:ext cx="194590" cy="218966"/>
              </a:xfrm>
              <a:custGeom>
                <a:avLst/>
                <a:gdLst>
                  <a:gd name="connsiteX0" fmla="*/ 35724 w 194590"/>
                  <a:gd name="connsiteY0" fmla="*/ 13309 h 218966"/>
                  <a:gd name="connsiteX1" fmla="*/ 34883 w 194590"/>
                  <a:gd name="connsiteY1" fmla="*/ 11768 h 218966"/>
                  <a:gd name="connsiteX2" fmla="*/ 1541 w 194590"/>
                  <a:gd name="connsiteY2" fmla="*/ 11768 h 218966"/>
                  <a:gd name="connsiteX3" fmla="*/ 701 w 194590"/>
                  <a:gd name="connsiteY3" fmla="*/ 11067 h 218966"/>
                  <a:gd name="connsiteX4" fmla="*/ 701 w 194590"/>
                  <a:gd name="connsiteY4" fmla="*/ 4763 h 218966"/>
                  <a:gd name="connsiteX5" fmla="*/ 1541 w 194590"/>
                  <a:gd name="connsiteY5" fmla="*/ 3082 h 218966"/>
                  <a:gd name="connsiteX6" fmla="*/ 59540 w 194590"/>
                  <a:gd name="connsiteY6" fmla="*/ 3082 h 218966"/>
                  <a:gd name="connsiteX7" fmla="*/ 85738 w 194590"/>
                  <a:gd name="connsiteY7" fmla="*/ 2382 h 218966"/>
                  <a:gd name="connsiteX8" fmla="*/ 87279 w 194590"/>
                  <a:gd name="connsiteY8" fmla="*/ 3923 h 218966"/>
                  <a:gd name="connsiteX9" fmla="*/ 87279 w 194590"/>
                  <a:gd name="connsiteY9" fmla="*/ 47632 h 218966"/>
                  <a:gd name="connsiteX10" fmla="*/ 88820 w 194590"/>
                  <a:gd name="connsiteY10" fmla="*/ 47632 h 218966"/>
                  <a:gd name="connsiteX11" fmla="*/ 153123 w 194590"/>
                  <a:gd name="connsiteY11" fmla="*/ 0 h 218966"/>
                  <a:gd name="connsiteX12" fmla="*/ 194591 w 194590"/>
                  <a:gd name="connsiteY12" fmla="*/ 38106 h 218966"/>
                  <a:gd name="connsiteX13" fmla="*/ 166011 w 194590"/>
                  <a:gd name="connsiteY13" fmla="*/ 69066 h 218966"/>
                  <a:gd name="connsiteX14" fmla="*/ 138973 w 194590"/>
                  <a:gd name="connsiteY14" fmla="*/ 42028 h 218966"/>
                  <a:gd name="connsiteX15" fmla="*/ 142195 w 194590"/>
                  <a:gd name="connsiteY15" fmla="*/ 16671 h 218966"/>
                  <a:gd name="connsiteX16" fmla="*/ 135751 w 194590"/>
                  <a:gd name="connsiteY16" fmla="*/ 12608 h 218966"/>
                  <a:gd name="connsiteX17" fmla="*/ 104090 w 194590"/>
                  <a:gd name="connsiteY17" fmla="*/ 37965 h 218966"/>
                  <a:gd name="connsiteX18" fmla="*/ 88960 w 194590"/>
                  <a:gd name="connsiteY18" fmla="*/ 99887 h 218966"/>
                  <a:gd name="connsiteX19" fmla="*/ 88960 w 194590"/>
                  <a:gd name="connsiteY19" fmla="*/ 208600 h 218966"/>
                  <a:gd name="connsiteX20" fmla="*/ 89800 w 194590"/>
                  <a:gd name="connsiteY20" fmla="*/ 210281 h 218966"/>
                  <a:gd name="connsiteX21" fmla="*/ 123983 w 194590"/>
                  <a:gd name="connsiteY21" fmla="*/ 210281 h 218966"/>
                  <a:gd name="connsiteX22" fmla="*/ 125524 w 194590"/>
                  <a:gd name="connsiteY22" fmla="*/ 210982 h 218966"/>
                  <a:gd name="connsiteX23" fmla="*/ 125524 w 194590"/>
                  <a:gd name="connsiteY23" fmla="*/ 218126 h 218966"/>
                  <a:gd name="connsiteX24" fmla="*/ 123983 w 194590"/>
                  <a:gd name="connsiteY24" fmla="*/ 218967 h 218966"/>
                  <a:gd name="connsiteX25" fmla="*/ 1681 w 194590"/>
                  <a:gd name="connsiteY25" fmla="*/ 218967 h 218966"/>
                  <a:gd name="connsiteX26" fmla="*/ 0 w 194590"/>
                  <a:gd name="connsiteY26" fmla="*/ 218126 h 218966"/>
                  <a:gd name="connsiteX27" fmla="*/ 0 w 194590"/>
                  <a:gd name="connsiteY27" fmla="*/ 210982 h 218966"/>
                  <a:gd name="connsiteX28" fmla="*/ 1681 w 194590"/>
                  <a:gd name="connsiteY28" fmla="*/ 210281 h 218966"/>
                  <a:gd name="connsiteX29" fmla="*/ 35024 w 194590"/>
                  <a:gd name="connsiteY29" fmla="*/ 210281 h 218966"/>
                  <a:gd name="connsiteX30" fmla="*/ 35864 w 194590"/>
                  <a:gd name="connsiteY30" fmla="*/ 208600 h 218966"/>
                  <a:gd name="connsiteX31" fmla="*/ 35864 w 194590"/>
                  <a:gd name="connsiteY31" fmla="*/ 13309 h 218966"/>
                  <a:gd name="connsiteX32" fmla="*/ 35724 w 194590"/>
                  <a:gd name="connsiteY32" fmla="*/ 13309 h 2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590" h="218966">
                    <a:moveTo>
                      <a:pt x="35724" y="13309"/>
                    </a:moveTo>
                    <a:cubicBezTo>
                      <a:pt x="35724" y="12468"/>
                      <a:pt x="35724" y="11768"/>
                      <a:pt x="34883" y="11768"/>
                    </a:cubicBezTo>
                    <a:lnTo>
                      <a:pt x="1541" y="11768"/>
                    </a:lnTo>
                    <a:cubicBezTo>
                      <a:pt x="701" y="11768"/>
                      <a:pt x="701" y="11768"/>
                      <a:pt x="701" y="11067"/>
                    </a:cubicBezTo>
                    <a:lnTo>
                      <a:pt x="701" y="4763"/>
                    </a:lnTo>
                    <a:cubicBezTo>
                      <a:pt x="701" y="3923"/>
                      <a:pt x="701" y="3082"/>
                      <a:pt x="1541" y="3082"/>
                    </a:cubicBezTo>
                    <a:lnTo>
                      <a:pt x="59540" y="3082"/>
                    </a:lnTo>
                    <a:cubicBezTo>
                      <a:pt x="69066" y="3082"/>
                      <a:pt x="80974" y="2382"/>
                      <a:pt x="85738" y="2382"/>
                    </a:cubicBezTo>
                    <a:cubicBezTo>
                      <a:pt x="87279" y="2382"/>
                      <a:pt x="87279" y="3082"/>
                      <a:pt x="87279" y="3923"/>
                    </a:cubicBezTo>
                    <a:lnTo>
                      <a:pt x="87279" y="47632"/>
                    </a:lnTo>
                    <a:lnTo>
                      <a:pt x="88820" y="47632"/>
                    </a:lnTo>
                    <a:cubicBezTo>
                      <a:pt x="99187" y="22975"/>
                      <a:pt x="120621" y="0"/>
                      <a:pt x="153123" y="0"/>
                    </a:cubicBezTo>
                    <a:cubicBezTo>
                      <a:pt x="184924" y="0"/>
                      <a:pt x="194591" y="19053"/>
                      <a:pt x="194591" y="38106"/>
                    </a:cubicBezTo>
                    <a:cubicBezTo>
                      <a:pt x="194591" y="59540"/>
                      <a:pt x="185905" y="69066"/>
                      <a:pt x="166011" y="69066"/>
                    </a:cubicBezTo>
                    <a:cubicBezTo>
                      <a:pt x="148640" y="69066"/>
                      <a:pt x="138973" y="58699"/>
                      <a:pt x="138973" y="42028"/>
                    </a:cubicBezTo>
                    <a:cubicBezTo>
                      <a:pt x="138973" y="30821"/>
                      <a:pt x="142195" y="22975"/>
                      <a:pt x="142195" y="16671"/>
                    </a:cubicBezTo>
                    <a:cubicBezTo>
                      <a:pt x="142195" y="13449"/>
                      <a:pt x="139814" y="12608"/>
                      <a:pt x="135751" y="12608"/>
                    </a:cubicBezTo>
                    <a:cubicBezTo>
                      <a:pt x="124684" y="12608"/>
                      <a:pt x="112776" y="26198"/>
                      <a:pt x="104090" y="37965"/>
                    </a:cubicBezTo>
                    <a:cubicBezTo>
                      <a:pt x="96105" y="48332"/>
                      <a:pt x="88960" y="68926"/>
                      <a:pt x="88960" y="99887"/>
                    </a:cubicBezTo>
                    <a:lnTo>
                      <a:pt x="88960" y="208600"/>
                    </a:lnTo>
                    <a:cubicBezTo>
                      <a:pt x="88960" y="209300"/>
                      <a:pt x="89800" y="210281"/>
                      <a:pt x="89800" y="210281"/>
                    </a:cubicBezTo>
                    <a:lnTo>
                      <a:pt x="123983" y="210281"/>
                    </a:lnTo>
                    <a:cubicBezTo>
                      <a:pt x="124824" y="210281"/>
                      <a:pt x="125524" y="210982"/>
                      <a:pt x="125524" y="210982"/>
                    </a:cubicBezTo>
                    <a:lnTo>
                      <a:pt x="125524" y="218126"/>
                    </a:lnTo>
                    <a:cubicBezTo>
                      <a:pt x="125524" y="218967"/>
                      <a:pt x="124824" y="218967"/>
                      <a:pt x="123983" y="218967"/>
                    </a:cubicBezTo>
                    <a:lnTo>
                      <a:pt x="1681" y="218967"/>
                    </a:lnTo>
                    <a:cubicBezTo>
                      <a:pt x="841" y="218967"/>
                      <a:pt x="0" y="218967"/>
                      <a:pt x="0" y="218126"/>
                    </a:cubicBezTo>
                    <a:lnTo>
                      <a:pt x="0" y="210982"/>
                    </a:lnTo>
                    <a:cubicBezTo>
                      <a:pt x="0" y="210982"/>
                      <a:pt x="841" y="210281"/>
                      <a:pt x="1681" y="210281"/>
                    </a:cubicBezTo>
                    <a:lnTo>
                      <a:pt x="35024" y="210281"/>
                    </a:lnTo>
                    <a:cubicBezTo>
                      <a:pt x="35864" y="210281"/>
                      <a:pt x="35864" y="209441"/>
                      <a:pt x="35864" y="208600"/>
                    </a:cubicBezTo>
                    <a:lnTo>
                      <a:pt x="35864" y="13309"/>
                    </a:lnTo>
                    <a:lnTo>
                      <a:pt x="35724" y="13309"/>
                    </a:lnTo>
                    <a:close/>
                  </a:path>
                </a:pathLst>
              </a:custGeom>
              <a:solidFill>
                <a:srgbClr val="006580"/>
              </a:solidFill>
              <a:ln w="1399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FC59802F-46DB-4484-BBA1-5C4AD3200242}"/>
                  </a:ext>
                </a:extLst>
              </p:cNvPr>
              <p:cNvSpPr/>
              <p:nvPr/>
            </p:nvSpPr>
            <p:spPr>
              <a:xfrm>
                <a:off x="9617659" y="3375729"/>
                <a:ext cx="217566" cy="223169"/>
              </a:xfrm>
              <a:custGeom>
                <a:avLst/>
                <a:gdLst>
                  <a:gd name="connsiteX0" fmla="*/ 108713 w 217566"/>
                  <a:gd name="connsiteY0" fmla="*/ 223170 h 223169"/>
                  <a:gd name="connsiteX1" fmla="*/ 0 w 217566"/>
                  <a:gd name="connsiteY1" fmla="*/ 111935 h 223169"/>
                  <a:gd name="connsiteX2" fmla="*/ 108713 w 217566"/>
                  <a:gd name="connsiteY2" fmla="*/ 0 h 223169"/>
                  <a:gd name="connsiteX3" fmla="*/ 217566 w 217566"/>
                  <a:gd name="connsiteY3" fmla="*/ 111935 h 223169"/>
                  <a:gd name="connsiteX4" fmla="*/ 108713 w 217566"/>
                  <a:gd name="connsiteY4" fmla="*/ 223170 h 223169"/>
                  <a:gd name="connsiteX5" fmla="*/ 108713 w 217566"/>
                  <a:gd name="connsiteY5" fmla="*/ 223170 h 223169"/>
                  <a:gd name="connsiteX6" fmla="*/ 158867 w 217566"/>
                  <a:gd name="connsiteY6" fmla="*/ 111935 h 223169"/>
                  <a:gd name="connsiteX7" fmla="*/ 135051 w 217566"/>
                  <a:gd name="connsiteY7" fmla="*/ 15831 h 223169"/>
                  <a:gd name="connsiteX8" fmla="*/ 108853 w 217566"/>
                  <a:gd name="connsiteY8" fmla="*/ 8686 h 223169"/>
                  <a:gd name="connsiteX9" fmla="*/ 82655 w 217566"/>
                  <a:gd name="connsiteY9" fmla="*/ 15831 h 223169"/>
                  <a:gd name="connsiteX10" fmla="*/ 58839 w 217566"/>
                  <a:gd name="connsiteY10" fmla="*/ 111935 h 223169"/>
                  <a:gd name="connsiteX11" fmla="*/ 82655 w 217566"/>
                  <a:gd name="connsiteY11" fmla="*/ 207339 h 223169"/>
                  <a:gd name="connsiteX12" fmla="*/ 108853 w 217566"/>
                  <a:gd name="connsiteY12" fmla="*/ 214484 h 223169"/>
                  <a:gd name="connsiteX13" fmla="*/ 135051 w 217566"/>
                  <a:gd name="connsiteY13" fmla="*/ 207339 h 223169"/>
                  <a:gd name="connsiteX14" fmla="*/ 158867 w 217566"/>
                  <a:gd name="connsiteY14" fmla="*/ 111935 h 223169"/>
                  <a:gd name="connsiteX15" fmla="*/ 158867 w 217566"/>
                  <a:gd name="connsiteY15" fmla="*/ 111935 h 22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7566" h="223169">
                    <a:moveTo>
                      <a:pt x="108713" y="223170"/>
                    </a:moveTo>
                    <a:cubicBezTo>
                      <a:pt x="44410" y="223170"/>
                      <a:pt x="0" y="179460"/>
                      <a:pt x="0" y="111935"/>
                    </a:cubicBezTo>
                    <a:cubicBezTo>
                      <a:pt x="0" y="44410"/>
                      <a:pt x="44550" y="0"/>
                      <a:pt x="108713" y="0"/>
                    </a:cubicBezTo>
                    <a:cubicBezTo>
                      <a:pt x="173016" y="0"/>
                      <a:pt x="217566" y="44410"/>
                      <a:pt x="217566" y="111935"/>
                    </a:cubicBezTo>
                    <a:cubicBezTo>
                      <a:pt x="217566" y="179460"/>
                      <a:pt x="173156" y="223170"/>
                      <a:pt x="108713" y="223170"/>
                    </a:cubicBezTo>
                    <a:lnTo>
                      <a:pt x="108713" y="223170"/>
                    </a:lnTo>
                    <a:close/>
                    <a:moveTo>
                      <a:pt x="158867" y="111935"/>
                    </a:moveTo>
                    <a:cubicBezTo>
                      <a:pt x="158867" y="52395"/>
                      <a:pt x="149340" y="26198"/>
                      <a:pt x="135051" y="15831"/>
                    </a:cubicBezTo>
                    <a:cubicBezTo>
                      <a:pt x="128747" y="11067"/>
                      <a:pt x="118380" y="8686"/>
                      <a:pt x="108853" y="8686"/>
                    </a:cubicBezTo>
                    <a:cubicBezTo>
                      <a:pt x="99327" y="8686"/>
                      <a:pt x="88259" y="11067"/>
                      <a:pt x="82655" y="15831"/>
                    </a:cubicBezTo>
                    <a:cubicBezTo>
                      <a:pt x="68366" y="26198"/>
                      <a:pt x="58839" y="52395"/>
                      <a:pt x="58839" y="111935"/>
                    </a:cubicBezTo>
                    <a:cubicBezTo>
                      <a:pt x="58839" y="172316"/>
                      <a:pt x="68366" y="196972"/>
                      <a:pt x="82655" y="207339"/>
                    </a:cubicBezTo>
                    <a:cubicBezTo>
                      <a:pt x="88119" y="211262"/>
                      <a:pt x="99327" y="214484"/>
                      <a:pt x="108853" y="214484"/>
                    </a:cubicBezTo>
                    <a:cubicBezTo>
                      <a:pt x="118520" y="214484"/>
                      <a:pt x="128747" y="211262"/>
                      <a:pt x="135051" y="207339"/>
                    </a:cubicBezTo>
                    <a:cubicBezTo>
                      <a:pt x="149340" y="196972"/>
                      <a:pt x="158867" y="172316"/>
                      <a:pt x="158867" y="111935"/>
                    </a:cubicBezTo>
                    <a:lnTo>
                      <a:pt x="158867" y="111935"/>
                    </a:lnTo>
                    <a:close/>
                  </a:path>
                </a:pathLst>
              </a:custGeom>
              <a:solidFill>
                <a:srgbClr val="006580"/>
              </a:solidFill>
              <a:ln w="1399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E2C8A668-09E8-4CF1-A139-20564031413E}"/>
                  </a:ext>
                </a:extLst>
              </p:cNvPr>
              <p:cNvSpPr/>
              <p:nvPr/>
            </p:nvSpPr>
            <p:spPr>
              <a:xfrm>
                <a:off x="9299365" y="3279625"/>
                <a:ext cx="324598" cy="319134"/>
              </a:xfrm>
              <a:custGeom>
                <a:avLst/>
                <a:gdLst>
                  <a:gd name="connsiteX0" fmla="*/ 289014 w 324598"/>
                  <a:gd name="connsiteY0" fmla="*/ 305685 h 319134"/>
                  <a:gd name="connsiteX1" fmla="*/ 289715 w 324598"/>
                  <a:gd name="connsiteY1" fmla="*/ 306526 h 319134"/>
                  <a:gd name="connsiteX2" fmla="*/ 323898 w 324598"/>
                  <a:gd name="connsiteY2" fmla="*/ 306526 h 319134"/>
                  <a:gd name="connsiteX3" fmla="*/ 324598 w 324598"/>
                  <a:gd name="connsiteY3" fmla="*/ 307226 h 319134"/>
                  <a:gd name="connsiteX4" fmla="*/ 324598 w 324598"/>
                  <a:gd name="connsiteY4" fmla="*/ 314371 h 319134"/>
                  <a:gd name="connsiteX5" fmla="*/ 323898 w 324598"/>
                  <a:gd name="connsiteY5" fmla="*/ 315212 h 319134"/>
                  <a:gd name="connsiteX6" fmla="*/ 176238 w 324598"/>
                  <a:gd name="connsiteY6" fmla="*/ 315212 h 319134"/>
                  <a:gd name="connsiteX7" fmla="*/ 131829 w 324598"/>
                  <a:gd name="connsiteY7" fmla="*/ 288173 h 319134"/>
                  <a:gd name="connsiteX8" fmla="*/ 130147 w 324598"/>
                  <a:gd name="connsiteY8" fmla="*/ 288173 h 319134"/>
                  <a:gd name="connsiteX9" fmla="*/ 74670 w 324598"/>
                  <a:gd name="connsiteY9" fmla="*/ 319134 h 319134"/>
                  <a:gd name="connsiteX10" fmla="*/ 0 w 324598"/>
                  <a:gd name="connsiteY10" fmla="*/ 255531 h 319134"/>
                  <a:gd name="connsiteX11" fmla="*/ 76211 w 324598"/>
                  <a:gd name="connsiteY11" fmla="*/ 191228 h 319134"/>
                  <a:gd name="connsiteX12" fmla="*/ 117539 w 324598"/>
                  <a:gd name="connsiteY12" fmla="*/ 181702 h 319134"/>
                  <a:gd name="connsiteX13" fmla="*/ 130147 w 324598"/>
                  <a:gd name="connsiteY13" fmla="*/ 170494 h 319134"/>
                  <a:gd name="connsiteX14" fmla="*/ 130147 w 324598"/>
                  <a:gd name="connsiteY14" fmla="*/ 149760 h 319134"/>
                  <a:gd name="connsiteX15" fmla="*/ 89660 w 324598"/>
                  <a:gd name="connsiteY15" fmla="*/ 104510 h 319134"/>
                  <a:gd name="connsiteX16" fmla="*/ 65844 w 324598"/>
                  <a:gd name="connsiteY16" fmla="*/ 121181 h 319134"/>
                  <a:gd name="connsiteX17" fmla="*/ 67385 w 324598"/>
                  <a:gd name="connsiteY17" fmla="*/ 145838 h 319134"/>
                  <a:gd name="connsiteX18" fmla="*/ 40487 w 324598"/>
                  <a:gd name="connsiteY18" fmla="*/ 170494 h 319134"/>
                  <a:gd name="connsiteX19" fmla="*/ 13589 w 324598"/>
                  <a:gd name="connsiteY19" fmla="*/ 145838 h 319134"/>
                  <a:gd name="connsiteX20" fmla="*/ 92182 w 324598"/>
                  <a:gd name="connsiteY20" fmla="*/ 95824 h 319134"/>
                  <a:gd name="connsiteX21" fmla="*/ 184364 w 324598"/>
                  <a:gd name="connsiteY21" fmla="*/ 176799 h 319134"/>
                  <a:gd name="connsiteX22" fmla="*/ 184364 w 324598"/>
                  <a:gd name="connsiteY22" fmla="*/ 276826 h 319134"/>
                  <a:gd name="connsiteX23" fmla="*/ 211402 w 324598"/>
                  <a:gd name="connsiteY23" fmla="*/ 306246 h 319134"/>
                  <a:gd name="connsiteX24" fmla="*/ 234517 w 324598"/>
                  <a:gd name="connsiteY24" fmla="*/ 306246 h 319134"/>
                  <a:gd name="connsiteX25" fmla="*/ 236199 w 324598"/>
                  <a:gd name="connsiteY25" fmla="*/ 305405 h 319134"/>
                  <a:gd name="connsiteX26" fmla="*/ 236199 w 324598"/>
                  <a:gd name="connsiteY26" fmla="*/ 11208 h 319134"/>
                  <a:gd name="connsiteX27" fmla="*/ 234517 w 324598"/>
                  <a:gd name="connsiteY27" fmla="*/ 9526 h 319134"/>
                  <a:gd name="connsiteX28" fmla="*/ 202016 w 324598"/>
                  <a:gd name="connsiteY28" fmla="*/ 9526 h 319134"/>
                  <a:gd name="connsiteX29" fmla="*/ 200335 w 324598"/>
                  <a:gd name="connsiteY29" fmla="*/ 8686 h 319134"/>
                  <a:gd name="connsiteX30" fmla="*/ 200335 w 324598"/>
                  <a:gd name="connsiteY30" fmla="*/ 2382 h 319134"/>
                  <a:gd name="connsiteX31" fmla="*/ 202016 w 324598"/>
                  <a:gd name="connsiteY31" fmla="*/ 841 h 319134"/>
                  <a:gd name="connsiteX32" fmla="*/ 260715 w 324598"/>
                  <a:gd name="connsiteY32" fmla="*/ 841 h 319134"/>
                  <a:gd name="connsiteX33" fmla="*/ 287753 w 324598"/>
                  <a:gd name="connsiteY33" fmla="*/ 0 h 319134"/>
                  <a:gd name="connsiteX34" fmla="*/ 289294 w 324598"/>
                  <a:gd name="connsiteY34" fmla="*/ 1541 h 319134"/>
                  <a:gd name="connsiteX35" fmla="*/ 289294 w 324598"/>
                  <a:gd name="connsiteY35" fmla="*/ 305685 h 319134"/>
                  <a:gd name="connsiteX36" fmla="*/ 289014 w 324598"/>
                  <a:gd name="connsiteY36" fmla="*/ 305685 h 319134"/>
                  <a:gd name="connsiteX37" fmla="*/ 130988 w 324598"/>
                  <a:gd name="connsiteY37" fmla="*/ 186605 h 319134"/>
                  <a:gd name="connsiteX38" fmla="*/ 90501 w 324598"/>
                  <a:gd name="connsiteY38" fmla="*/ 197673 h 319134"/>
                  <a:gd name="connsiteX39" fmla="*/ 56318 w 324598"/>
                  <a:gd name="connsiteY39" fmla="*/ 255672 h 319134"/>
                  <a:gd name="connsiteX40" fmla="*/ 85738 w 324598"/>
                  <a:gd name="connsiteY40" fmla="*/ 306526 h 319134"/>
                  <a:gd name="connsiteX41" fmla="*/ 130988 w 324598"/>
                  <a:gd name="connsiteY41" fmla="*/ 258053 h 319134"/>
                  <a:gd name="connsiteX42" fmla="*/ 130988 w 324598"/>
                  <a:gd name="connsiteY42" fmla="*/ 186605 h 319134"/>
                  <a:gd name="connsiteX43" fmla="*/ 130988 w 324598"/>
                  <a:gd name="connsiteY43" fmla="*/ 186605 h 31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4598" h="319134">
                    <a:moveTo>
                      <a:pt x="289014" y="305685"/>
                    </a:moveTo>
                    <a:cubicBezTo>
                      <a:pt x="289014" y="305685"/>
                      <a:pt x="289014" y="306526"/>
                      <a:pt x="289715" y="306526"/>
                    </a:cubicBezTo>
                    <a:lnTo>
                      <a:pt x="323898" y="306526"/>
                    </a:lnTo>
                    <a:lnTo>
                      <a:pt x="324598" y="307226"/>
                    </a:lnTo>
                    <a:lnTo>
                      <a:pt x="324598" y="314371"/>
                    </a:lnTo>
                    <a:cubicBezTo>
                      <a:pt x="324598" y="315212"/>
                      <a:pt x="323898" y="315212"/>
                      <a:pt x="323898" y="315212"/>
                    </a:cubicBezTo>
                    <a:lnTo>
                      <a:pt x="176238" y="315212"/>
                    </a:lnTo>
                    <a:cubicBezTo>
                      <a:pt x="142055" y="315212"/>
                      <a:pt x="133369" y="300922"/>
                      <a:pt x="131829" y="288173"/>
                    </a:cubicBezTo>
                    <a:lnTo>
                      <a:pt x="130147" y="288173"/>
                    </a:lnTo>
                    <a:cubicBezTo>
                      <a:pt x="121462" y="305545"/>
                      <a:pt x="100868" y="319134"/>
                      <a:pt x="74670" y="319134"/>
                    </a:cubicBezTo>
                    <a:cubicBezTo>
                      <a:pt x="34183" y="319134"/>
                      <a:pt x="0" y="297700"/>
                      <a:pt x="0" y="255531"/>
                    </a:cubicBezTo>
                    <a:cubicBezTo>
                      <a:pt x="0" y="225411"/>
                      <a:pt x="19053" y="202296"/>
                      <a:pt x="76211" y="191228"/>
                    </a:cubicBezTo>
                    <a:cubicBezTo>
                      <a:pt x="90501" y="188847"/>
                      <a:pt x="108013" y="184084"/>
                      <a:pt x="117539" y="181702"/>
                    </a:cubicBezTo>
                    <a:cubicBezTo>
                      <a:pt x="129447" y="178480"/>
                      <a:pt x="130147" y="176098"/>
                      <a:pt x="130147" y="170494"/>
                    </a:cubicBezTo>
                    <a:lnTo>
                      <a:pt x="130147" y="149760"/>
                    </a:lnTo>
                    <a:cubicBezTo>
                      <a:pt x="130147" y="117959"/>
                      <a:pt x="118239" y="104510"/>
                      <a:pt x="89660" y="104510"/>
                    </a:cubicBezTo>
                    <a:cubicBezTo>
                      <a:pt x="75371" y="104510"/>
                      <a:pt x="65844" y="108433"/>
                      <a:pt x="65844" y="121181"/>
                    </a:cubicBezTo>
                    <a:cubicBezTo>
                      <a:pt x="65844" y="130708"/>
                      <a:pt x="67385" y="138693"/>
                      <a:pt x="67385" y="145838"/>
                    </a:cubicBezTo>
                    <a:cubicBezTo>
                      <a:pt x="67385" y="160127"/>
                      <a:pt x="58699" y="170494"/>
                      <a:pt x="40487" y="170494"/>
                    </a:cubicBezTo>
                    <a:cubicBezTo>
                      <a:pt x="22975" y="170494"/>
                      <a:pt x="13589" y="157746"/>
                      <a:pt x="13589" y="145838"/>
                    </a:cubicBezTo>
                    <a:cubicBezTo>
                      <a:pt x="13589" y="110114"/>
                      <a:pt x="54917" y="95824"/>
                      <a:pt x="92182" y="95824"/>
                    </a:cubicBezTo>
                    <a:cubicBezTo>
                      <a:pt x="162929" y="95824"/>
                      <a:pt x="184364" y="120341"/>
                      <a:pt x="184364" y="176799"/>
                    </a:cubicBezTo>
                    <a:lnTo>
                      <a:pt x="184364" y="276826"/>
                    </a:lnTo>
                    <a:cubicBezTo>
                      <a:pt x="184364" y="301482"/>
                      <a:pt x="193050" y="306246"/>
                      <a:pt x="211402" y="306246"/>
                    </a:cubicBezTo>
                    <a:lnTo>
                      <a:pt x="234517" y="306246"/>
                    </a:lnTo>
                    <a:cubicBezTo>
                      <a:pt x="235358" y="306246"/>
                      <a:pt x="236199" y="305405"/>
                      <a:pt x="236199" y="305405"/>
                    </a:cubicBezTo>
                    <a:lnTo>
                      <a:pt x="236199" y="11208"/>
                    </a:lnTo>
                    <a:cubicBezTo>
                      <a:pt x="236199" y="10507"/>
                      <a:pt x="235358" y="9526"/>
                      <a:pt x="234517" y="9526"/>
                    </a:cubicBezTo>
                    <a:lnTo>
                      <a:pt x="202016" y="9526"/>
                    </a:lnTo>
                    <a:cubicBezTo>
                      <a:pt x="201175" y="9526"/>
                      <a:pt x="200335" y="9526"/>
                      <a:pt x="200335" y="8686"/>
                    </a:cubicBezTo>
                    <a:lnTo>
                      <a:pt x="200335" y="2382"/>
                    </a:lnTo>
                    <a:cubicBezTo>
                      <a:pt x="200335" y="1541"/>
                      <a:pt x="201175" y="841"/>
                      <a:pt x="202016" y="841"/>
                    </a:cubicBezTo>
                    <a:lnTo>
                      <a:pt x="260715" y="841"/>
                    </a:lnTo>
                    <a:cubicBezTo>
                      <a:pt x="270242" y="841"/>
                      <a:pt x="282150" y="0"/>
                      <a:pt x="287753" y="0"/>
                    </a:cubicBezTo>
                    <a:cubicBezTo>
                      <a:pt x="288454" y="0"/>
                      <a:pt x="289294" y="841"/>
                      <a:pt x="289294" y="1541"/>
                    </a:cubicBezTo>
                    <a:lnTo>
                      <a:pt x="289294" y="305685"/>
                    </a:lnTo>
                    <a:lnTo>
                      <a:pt x="289014" y="305685"/>
                    </a:lnTo>
                    <a:close/>
                    <a:moveTo>
                      <a:pt x="130988" y="186605"/>
                    </a:moveTo>
                    <a:cubicBezTo>
                      <a:pt x="122162" y="189687"/>
                      <a:pt x="105491" y="193750"/>
                      <a:pt x="90501" y="197673"/>
                    </a:cubicBezTo>
                    <a:cubicBezTo>
                      <a:pt x="65144" y="203977"/>
                      <a:pt x="56318" y="217566"/>
                      <a:pt x="56318" y="255672"/>
                    </a:cubicBezTo>
                    <a:cubicBezTo>
                      <a:pt x="56318" y="286632"/>
                      <a:pt x="67385" y="306526"/>
                      <a:pt x="85738" y="306526"/>
                    </a:cubicBezTo>
                    <a:cubicBezTo>
                      <a:pt x="115858" y="306526"/>
                      <a:pt x="130988" y="280328"/>
                      <a:pt x="130988" y="258053"/>
                    </a:cubicBezTo>
                    <a:lnTo>
                      <a:pt x="130988" y="186605"/>
                    </a:lnTo>
                    <a:lnTo>
                      <a:pt x="130988" y="186605"/>
                    </a:lnTo>
                    <a:close/>
                  </a:path>
                </a:pathLst>
              </a:custGeom>
              <a:solidFill>
                <a:srgbClr val="006580"/>
              </a:solidFill>
              <a:ln w="13990" cap="flat">
                <a:noFill/>
                <a:prstDash val="solid"/>
                <a:miter/>
              </a:ln>
            </p:spPr>
            <p:txBody>
              <a:bodyPr rtlCol="0" anchor="ctr"/>
              <a:lstStyle/>
              <a:p>
                <a:endParaRPr lang="pt-BR"/>
              </a:p>
            </p:txBody>
          </p:sp>
        </p:grpSp>
        <p:pic>
          <p:nvPicPr>
            <p:cNvPr id="16" name="Imagem 15">
              <a:extLst>
                <a:ext uri="{FF2B5EF4-FFF2-40B4-BE49-F238E27FC236}">
                  <a16:creationId xmlns:a16="http://schemas.microsoft.com/office/drawing/2014/main" id="{A069DA84-2C2D-4F8F-AD60-661A3BED0B7D}"/>
                </a:ext>
              </a:extLst>
            </p:cNvPr>
            <p:cNvPicPr>
              <a:picLocks noChangeAspect="1"/>
            </p:cNvPicPr>
            <p:nvPr/>
          </p:nvPicPr>
          <p:blipFill>
            <a:blip r:embed="rId7"/>
            <a:stretch>
              <a:fillRect/>
            </a:stretch>
          </p:blipFill>
          <p:spPr>
            <a:xfrm>
              <a:off x="7281050" y="3896584"/>
              <a:ext cx="1242063" cy="360882"/>
            </a:xfrm>
            <a:custGeom>
              <a:avLst/>
              <a:gdLst>
                <a:gd name="connsiteX0" fmla="*/ 0 w 1242063"/>
                <a:gd name="connsiteY0" fmla="*/ 0 h 360882"/>
                <a:gd name="connsiteX1" fmla="*/ 1242063 w 1242063"/>
                <a:gd name="connsiteY1" fmla="*/ 0 h 360882"/>
                <a:gd name="connsiteX2" fmla="*/ 1242063 w 1242063"/>
                <a:gd name="connsiteY2" fmla="*/ 360882 h 360882"/>
                <a:gd name="connsiteX3" fmla="*/ 0 w 1242063"/>
                <a:gd name="connsiteY3" fmla="*/ 360882 h 360882"/>
              </a:gdLst>
              <a:ahLst/>
              <a:cxnLst>
                <a:cxn ang="0">
                  <a:pos x="connsiteX0" y="connsiteY0"/>
                </a:cxn>
                <a:cxn ang="0">
                  <a:pos x="connsiteX1" y="connsiteY1"/>
                </a:cxn>
                <a:cxn ang="0">
                  <a:pos x="connsiteX2" y="connsiteY2"/>
                </a:cxn>
                <a:cxn ang="0">
                  <a:pos x="connsiteX3" y="connsiteY3"/>
                </a:cxn>
              </a:cxnLst>
              <a:rect l="l" t="t" r="r" b="b"/>
              <a:pathLst>
                <a:path w="1242063" h="360882">
                  <a:moveTo>
                    <a:pt x="0" y="0"/>
                  </a:moveTo>
                  <a:lnTo>
                    <a:pt x="1242063" y="0"/>
                  </a:lnTo>
                  <a:lnTo>
                    <a:pt x="1242063" y="360882"/>
                  </a:lnTo>
                  <a:lnTo>
                    <a:pt x="0" y="360882"/>
                  </a:lnTo>
                  <a:close/>
                </a:path>
              </a:pathLst>
            </a:custGeom>
          </p:spPr>
        </p:pic>
        <p:pic>
          <p:nvPicPr>
            <p:cNvPr id="17" name="Imagem 16">
              <a:extLst>
                <a:ext uri="{FF2B5EF4-FFF2-40B4-BE49-F238E27FC236}">
                  <a16:creationId xmlns:a16="http://schemas.microsoft.com/office/drawing/2014/main" id="{E3544047-A1DE-4556-B7FE-E3C740B037A6}"/>
                </a:ext>
              </a:extLst>
            </p:cNvPr>
            <p:cNvPicPr>
              <a:picLocks noChangeAspect="1"/>
            </p:cNvPicPr>
            <p:nvPr/>
          </p:nvPicPr>
          <p:blipFill>
            <a:blip r:embed="rId8"/>
            <a:stretch>
              <a:fillRect/>
            </a:stretch>
          </p:blipFill>
          <p:spPr>
            <a:xfrm>
              <a:off x="7358001" y="3181119"/>
              <a:ext cx="1088161" cy="421088"/>
            </a:xfrm>
            <a:custGeom>
              <a:avLst/>
              <a:gdLst>
                <a:gd name="connsiteX0" fmla="*/ 0 w 1088161"/>
                <a:gd name="connsiteY0" fmla="*/ 0 h 421088"/>
                <a:gd name="connsiteX1" fmla="*/ 1088162 w 1088161"/>
                <a:gd name="connsiteY1" fmla="*/ 0 h 421088"/>
                <a:gd name="connsiteX2" fmla="*/ 1088162 w 1088161"/>
                <a:gd name="connsiteY2" fmla="*/ 421089 h 421088"/>
                <a:gd name="connsiteX3" fmla="*/ 0 w 1088161"/>
                <a:gd name="connsiteY3" fmla="*/ 421089 h 421088"/>
              </a:gdLst>
              <a:ahLst/>
              <a:cxnLst>
                <a:cxn ang="0">
                  <a:pos x="connsiteX0" y="connsiteY0"/>
                </a:cxn>
                <a:cxn ang="0">
                  <a:pos x="connsiteX1" y="connsiteY1"/>
                </a:cxn>
                <a:cxn ang="0">
                  <a:pos x="connsiteX2" y="connsiteY2"/>
                </a:cxn>
                <a:cxn ang="0">
                  <a:pos x="connsiteX3" y="connsiteY3"/>
                </a:cxn>
              </a:cxnLst>
              <a:rect l="l" t="t" r="r" b="b"/>
              <a:pathLst>
                <a:path w="1088161" h="421088">
                  <a:moveTo>
                    <a:pt x="0" y="0"/>
                  </a:moveTo>
                  <a:lnTo>
                    <a:pt x="1088162" y="0"/>
                  </a:lnTo>
                  <a:lnTo>
                    <a:pt x="1088162" y="421089"/>
                  </a:lnTo>
                  <a:lnTo>
                    <a:pt x="0" y="421089"/>
                  </a:lnTo>
                  <a:close/>
                </a:path>
              </a:pathLst>
            </a:custGeom>
          </p:spPr>
        </p:pic>
        <p:pic>
          <p:nvPicPr>
            <p:cNvPr id="18" name="Imagem 17" descr="Uma imagem contendo desenho, texto&#10;&#10;Descrição gerada automaticamente">
              <a:extLst>
                <a:ext uri="{FF2B5EF4-FFF2-40B4-BE49-F238E27FC236}">
                  <a16:creationId xmlns:a16="http://schemas.microsoft.com/office/drawing/2014/main" id="{0AC0E2D3-872B-497E-AF66-B15E059009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7835" y="3162330"/>
              <a:ext cx="1416897" cy="487059"/>
            </a:xfrm>
            <a:prstGeom prst="rect">
              <a:avLst/>
            </a:prstGeom>
          </p:spPr>
        </p:pic>
      </p:grpSp>
      <p:sp>
        <p:nvSpPr>
          <p:cNvPr id="33" name="Retângulo 32">
            <a:extLst>
              <a:ext uri="{FF2B5EF4-FFF2-40B4-BE49-F238E27FC236}">
                <a16:creationId xmlns:a16="http://schemas.microsoft.com/office/drawing/2014/main" id="{EAA37F44-29A3-44B1-AC97-BCB08204742C}"/>
              </a:ext>
            </a:extLst>
          </p:cNvPr>
          <p:cNvSpPr/>
          <p:nvPr userDrawn="1"/>
        </p:nvSpPr>
        <p:spPr>
          <a:xfrm>
            <a:off x="1809947" y="4859195"/>
            <a:ext cx="8650514" cy="1788348"/>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lang="pt-BR" sz="2400" b="1" dirty="0">
                <a:solidFill>
                  <a:schemeClr val="bg1">
                    <a:lumMod val="50000"/>
                  </a:schemeClr>
                </a:solidFill>
              </a:rPr>
              <a:t>REALIZAÇÃO</a:t>
            </a:r>
            <a:endParaRPr lang="pt-BR" sz="2400" b="1" dirty="0">
              <a:solidFill>
                <a:srgbClr val="002060"/>
              </a:solidFill>
            </a:endParaRPr>
          </a:p>
        </p:txBody>
      </p:sp>
      <p:pic>
        <p:nvPicPr>
          <p:cNvPr id="34" name="Imagem 33" descr="Uma imagem contendo pente&#10;&#10;Descrição gerada automaticamente">
            <a:extLst>
              <a:ext uri="{FF2B5EF4-FFF2-40B4-BE49-F238E27FC236}">
                <a16:creationId xmlns:a16="http://schemas.microsoft.com/office/drawing/2014/main" id="{52D61B64-C5BF-4DF0-9C47-845F8433CE1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355550" y="5327967"/>
            <a:ext cx="1301083" cy="1319575"/>
          </a:xfrm>
          <a:prstGeom prst="rect">
            <a:avLst/>
          </a:prstGeom>
        </p:spPr>
      </p:pic>
    </p:spTree>
    <p:extLst>
      <p:ext uri="{BB962C8B-B14F-4D97-AF65-F5344CB8AC3E}">
        <p14:creationId xmlns:p14="http://schemas.microsoft.com/office/powerpoint/2010/main" val="8857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Layout Personalizado">
    <p:spTree>
      <p:nvGrpSpPr>
        <p:cNvPr id="1" name=""/>
        <p:cNvGrpSpPr/>
        <p:nvPr/>
      </p:nvGrpSpPr>
      <p:grpSpPr>
        <a:xfrm>
          <a:off x="0" y="0"/>
          <a:ext cx="0" cy="0"/>
          <a:chOff x="0" y="0"/>
          <a:chExt cx="0" cy="0"/>
        </a:xfrm>
      </p:grpSpPr>
      <p:pic>
        <p:nvPicPr>
          <p:cNvPr id="13314" name="Picture 2" descr="Colegas dando uma colisÃ£o de punho Foto gratuita">
            <a:extLst>
              <a:ext uri="{FF2B5EF4-FFF2-40B4-BE49-F238E27FC236}">
                <a16:creationId xmlns:a16="http://schemas.microsoft.com/office/drawing/2014/main" id="{7A4B1AAC-CA06-4FBD-9273-F12C81DB6D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2547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BA68C118-7EFA-46F0-9812-A62EF0F45071}"/>
              </a:ext>
            </a:extLst>
          </p:cNvPr>
          <p:cNvSpPr/>
          <p:nvPr userDrawn="1"/>
        </p:nvSpPr>
        <p:spPr>
          <a:xfrm>
            <a:off x="-2" y="0"/>
            <a:ext cx="12225479" cy="68580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D8E766B-EEA9-4270-A17E-1DF0E5607E24}"/>
              </a:ext>
            </a:extLst>
          </p:cNvPr>
          <p:cNvSpPr/>
          <p:nvPr userDrawn="1"/>
        </p:nvSpPr>
        <p:spPr>
          <a:xfrm>
            <a:off x="0" y="504078"/>
            <a:ext cx="12192000" cy="1210011"/>
          </a:xfrm>
          <a:prstGeom prst="rect">
            <a:avLst/>
          </a:prstGeom>
        </p:spPr>
        <p:txBody>
          <a:bodyPr wrap="square">
            <a:spAutoFit/>
          </a:body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pt-BR" sz="5400" b="1" i="0" u="none" strike="noStrike" kern="1200" cap="all" spc="0" normalizeH="0" baseline="0" noProof="0" dirty="0">
                <a:ln w="3175" cmpd="sng">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Venha fazer parte da</a:t>
            </a:r>
          </a:p>
        </p:txBody>
      </p:sp>
      <p:sp>
        <p:nvSpPr>
          <p:cNvPr id="8" name="CaixaDeTexto 7">
            <a:extLst>
              <a:ext uri="{FF2B5EF4-FFF2-40B4-BE49-F238E27FC236}">
                <a16:creationId xmlns:a16="http://schemas.microsoft.com/office/drawing/2014/main" id="{C8608DDC-48F9-42E1-8CE6-73B51B073DC1}"/>
              </a:ext>
            </a:extLst>
          </p:cNvPr>
          <p:cNvSpPr txBox="1"/>
          <p:nvPr userDrawn="1"/>
        </p:nvSpPr>
        <p:spPr>
          <a:xfrm>
            <a:off x="0" y="5938423"/>
            <a:ext cx="12192000" cy="830997"/>
          </a:xfrm>
          <a:prstGeom prst="rect">
            <a:avLst/>
          </a:prstGeom>
          <a:noFill/>
        </p:spPr>
        <p:txBody>
          <a:bodyPr wrap="square" rtlCol="0">
            <a:spAutoFit/>
          </a:bodyPr>
          <a:lstStyle/>
          <a:p>
            <a:pPr algn="r"/>
            <a:r>
              <a:rPr lang="pt-BR" sz="2400" dirty="0">
                <a:solidFill>
                  <a:schemeClr val="bg1"/>
                </a:solidFill>
              </a:rPr>
              <a:t>anefac.org.br</a:t>
            </a:r>
          </a:p>
          <a:p>
            <a:pPr algn="r"/>
            <a:r>
              <a:rPr lang="pt-BR" sz="2400" dirty="0">
                <a:solidFill>
                  <a:schemeClr val="bg1"/>
                </a:solidFill>
              </a:rPr>
              <a:t>		revistaanefac.com</a:t>
            </a:r>
          </a:p>
        </p:txBody>
      </p:sp>
      <p:pic>
        <p:nvPicPr>
          <p:cNvPr id="9" name="Imagem 8" descr="Uma imagem contendo texto&#10;&#10;Descrição gerada automaticamente">
            <a:extLst>
              <a:ext uri="{FF2B5EF4-FFF2-40B4-BE49-F238E27FC236}">
                <a16:creationId xmlns:a16="http://schemas.microsoft.com/office/drawing/2014/main" id="{E55D40C8-A4EF-4EE2-89F2-30B8DEF69E30}"/>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445866" y="1714089"/>
            <a:ext cx="3300267" cy="3347169"/>
          </a:xfrm>
          <a:prstGeom prst="rect">
            <a:avLst/>
          </a:prstGeom>
          <a:effectLst>
            <a:outerShdw blurRad="50800" dist="50800" dir="5400000" algn="ctr" rotWithShape="0">
              <a:srgbClr val="000000"/>
            </a:outerShdw>
          </a:effectLst>
        </p:spPr>
      </p:pic>
      <p:sp>
        <p:nvSpPr>
          <p:cNvPr id="10" name="CaixaDeTexto 9">
            <a:extLst>
              <a:ext uri="{FF2B5EF4-FFF2-40B4-BE49-F238E27FC236}">
                <a16:creationId xmlns:a16="http://schemas.microsoft.com/office/drawing/2014/main" id="{027EF314-DC10-46FE-987C-284D0181DEDC}"/>
              </a:ext>
            </a:extLst>
          </p:cNvPr>
          <p:cNvSpPr txBox="1"/>
          <p:nvPr userDrawn="1"/>
        </p:nvSpPr>
        <p:spPr>
          <a:xfrm>
            <a:off x="0" y="4884279"/>
            <a:ext cx="12192000" cy="584775"/>
          </a:xfrm>
          <a:prstGeom prst="rect">
            <a:avLst/>
          </a:prstGeom>
          <a:noFill/>
        </p:spPr>
        <p:txBody>
          <a:bodyPr wrap="square" rtlCol="0">
            <a:spAutoFit/>
          </a:bodyPr>
          <a:lstStyle/>
          <a:p>
            <a:pPr algn="ctr"/>
            <a:r>
              <a:rPr lang="pt-BR" sz="3200" dirty="0">
                <a:solidFill>
                  <a:schemeClr val="bg1"/>
                </a:solidFill>
              </a:rPr>
              <a:t>associados@anefac.org.br</a:t>
            </a:r>
          </a:p>
        </p:txBody>
      </p:sp>
    </p:spTree>
    <p:extLst>
      <p:ext uri="{BB962C8B-B14F-4D97-AF65-F5344CB8AC3E}">
        <p14:creationId xmlns:p14="http://schemas.microsoft.com/office/powerpoint/2010/main" val="156448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Layout Personalizad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53BB181-DC50-448B-9226-972C6F2E4FF0}"/>
              </a:ext>
            </a:extLst>
          </p:cNvPr>
          <p:cNvPicPr>
            <a:picLocks noChangeAspect="1"/>
          </p:cNvPicPr>
          <p:nvPr userDrawn="1"/>
        </p:nvPicPr>
        <p:blipFill>
          <a:blip r:embed="rId2"/>
          <a:stretch>
            <a:fillRect/>
          </a:stretch>
        </p:blipFill>
        <p:spPr>
          <a:xfrm>
            <a:off x="-1" y="-1"/>
            <a:ext cx="12193205" cy="6858001"/>
          </a:xfrm>
          <a:prstGeom prst="rect">
            <a:avLst/>
          </a:prstGeom>
        </p:spPr>
      </p:pic>
      <p:sp>
        <p:nvSpPr>
          <p:cNvPr id="2" name="Retângulo 1">
            <a:extLst>
              <a:ext uri="{FF2B5EF4-FFF2-40B4-BE49-F238E27FC236}">
                <a16:creationId xmlns:a16="http://schemas.microsoft.com/office/drawing/2014/main" id="{76D60380-5E5F-4142-97CC-59ED72C34054}"/>
              </a:ext>
            </a:extLst>
          </p:cNvPr>
          <p:cNvSpPr/>
          <p:nvPr userDrawn="1"/>
        </p:nvSpPr>
        <p:spPr>
          <a:xfrm>
            <a:off x="-1205" y="0"/>
            <a:ext cx="12193205" cy="6858000"/>
          </a:xfrm>
          <a:prstGeom prst="rect">
            <a:avLst/>
          </a:prstGeom>
          <a:solidFill>
            <a:schemeClr val="accent4">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Uma imagem contendo texto&#10;&#10;Descrição gerada automaticamente">
            <a:extLst>
              <a:ext uri="{FF2B5EF4-FFF2-40B4-BE49-F238E27FC236}">
                <a16:creationId xmlns:a16="http://schemas.microsoft.com/office/drawing/2014/main" id="{F3239073-990C-46E6-819F-6638A9276E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729" y="4588592"/>
            <a:ext cx="2352096" cy="2385523"/>
          </a:xfrm>
          <a:prstGeom prst="rect">
            <a:avLst/>
          </a:prstGeom>
        </p:spPr>
      </p:pic>
    </p:spTree>
    <p:extLst>
      <p:ext uri="{BB962C8B-B14F-4D97-AF65-F5344CB8AC3E}">
        <p14:creationId xmlns:p14="http://schemas.microsoft.com/office/powerpoint/2010/main" val="235919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CC63207-F1D8-4DCA-8B7D-D555C9F08D3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endParaRPr lang="en-US" altLang="pt-BR"/>
          </a:p>
        </p:txBody>
      </p:sp>
      <p:sp>
        <p:nvSpPr>
          <p:cNvPr id="1027" name="Text Placeholder 2">
            <a:extLst>
              <a:ext uri="{FF2B5EF4-FFF2-40B4-BE49-F238E27FC236}">
                <a16:creationId xmlns:a16="http://schemas.microsoft.com/office/drawing/2014/main" id="{0D540E48-A727-44F1-B300-EFF22551BF0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E84ED9AF-3634-4717-8671-1120B10BD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D4AA88-B00D-42C3-8220-89042B2D97F1}" type="datetimeFigureOut">
              <a:rPr lang="pt-BR"/>
              <a:pPr>
                <a:defRPr/>
              </a:pPr>
              <a:t>21/02/2022</a:t>
            </a:fld>
            <a:endParaRPr lang="pt-BR"/>
          </a:p>
        </p:txBody>
      </p:sp>
      <p:sp>
        <p:nvSpPr>
          <p:cNvPr id="5" name="Footer Placeholder 4">
            <a:extLst>
              <a:ext uri="{FF2B5EF4-FFF2-40B4-BE49-F238E27FC236}">
                <a16:creationId xmlns:a16="http://schemas.microsoft.com/office/drawing/2014/main" id="{D05D2213-180C-46EC-B034-283385776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Slide Number Placeholder 5">
            <a:extLst>
              <a:ext uri="{FF2B5EF4-FFF2-40B4-BE49-F238E27FC236}">
                <a16:creationId xmlns:a16="http://schemas.microsoft.com/office/drawing/2014/main" id="{409D6123-7A7D-4306-BC00-012C734656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BF5C41E-B7C5-4999-8AA6-C68C0303F555}"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71" r:id="rId1"/>
    <p:sldLayoutId id="2147483773" r:id="rId2"/>
    <p:sldLayoutId id="2147483774" r:id="rId3"/>
    <p:sldLayoutId id="2147483776" r:id="rId4"/>
    <p:sldLayoutId id="2147483779" r:id="rId5"/>
    <p:sldLayoutId id="2147483777" r:id="rId6"/>
    <p:sldLayoutId id="2147483859" r:id="rId7"/>
    <p:sldLayoutId id="2147483854" r:id="rId8"/>
    <p:sldLayoutId id="2147483858" r:id="rId9"/>
    <p:sldLayoutId id="2147483860" r:id="rId10"/>
    <p:sldLayoutId id="2147483861" r:id="rId11"/>
    <p:sldLayoutId id="2147483862" r:id="rId12"/>
    <p:sldLayoutId id="2147483863"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leismunicipais.com.br/a1/sp/s/sao-paulo/lei-ordinaria/2017/1675/16757/lei-ordinaria-n-16757-2017-institui-o-programa-de-incentivos-fiscais-para-a-zona-sul-introduz-modificacoes-nas-leis-n-13701-de-24-de-dezembro-de-2003-n-14-097-de-8-de-dezembro-de-2005-n-14-910-de-27-de-fevereiro-de-2009-n-15-928-de-19-de-dezembro-de-2013-n-15-948-de-26-de-dezembro-de-2013-n-16-097-de-29-de-dezembro-de-2014-n-16-127-de-12-de-marco-de-2015-n-13-476-de-30-de-dezembro-de-2002-e-n-14-125-de-29-de-dezembro-de-2005-autoriza-o-poder-executivo-a-contratar-operacoes-de-credito-para-financiar-projetos-de-investimentos-institui-o-programa-de-incentivos-aos-eixos-de-desenvolvimento-noroeste-e-fernao-dias-autoriza-o-poder-executivo-a-ceder-direitos-creditorios-das-receitas-de-que-trata-a-lei-n-14-488-de-19-de-julho-de-2007-nas-condicoes-que-especifica-introduz-alteracoes-na-lei-n-14-668-de-14-de-janeiro-de-2008"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leismunicipais.com.br/a1/sp/s/sao-paulo/lei-ordinaria/2013/1589/15891/lei-ordinaria-n-15891-2013-introduz-alteracoes-na-legislacao-tributaria-municipal-relativa-ao-iptu-ao-itbi-iv-e-ao-iss-bem-como-confere-nova-redacao-ao-art-53-da-lei-n-14107-de-12-de-dezembro-de-2005-que-dispoe-sobre-o-processo-administrativo-fiscal-e-cria-o-conselho-municipal-de-tributo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valor.globo.com/legislacao/valor-juridico/coluna/sao-paulo-da-pedalada-para-cobrar-iss-de-empresas-de-fora-do-municipio.g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valor.globo.com/legislacao/valor-juridico/coluna/advogados-vao-a-justica-contra-aumento-de-iss-em-sao-paulo.g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3.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microsoft.com/office/2007/relationships/hdphoto" Target="../media/hdphoto2.wdp"/><Relationship Id="rId9" Type="http://schemas.openxmlformats.org/officeDocument/2006/relationships/image" Target="../media/image22.png"/><Relationship Id="rId14"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jota.info/opiniao-e-analise/artigos/a-inconstitucionalidade-do-cpom-analise-do-re-1-167-509-1503202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04D78BDE-79DA-4339-A056-75C3E7850E47}"/>
              </a:ext>
            </a:extLst>
          </p:cNvPr>
          <p:cNvSpPr/>
          <p:nvPr/>
        </p:nvSpPr>
        <p:spPr>
          <a:xfrm>
            <a:off x="5399315" y="789626"/>
            <a:ext cx="6289965" cy="33469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6F44D3B6-3F91-4902-A6F4-EC89506FB0C4}"/>
              </a:ext>
            </a:extLst>
          </p:cNvPr>
          <p:cNvSpPr txBox="1"/>
          <p:nvPr/>
        </p:nvSpPr>
        <p:spPr>
          <a:xfrm>
            <a:off x="5723128" y="1852112"/>
            <a:ext cx="5931843" cy="1708160"/>
          </a:xfrm>
          <a:prstGeom prst="rect">
            <a:avLst/>
          </a:prstGeom>
          <a:noFill/>
        </p:spPr>
        <p:txBody>
          <a:bodyPr wrap="square" rtlCol="0">
            <a:spAutoFit/>
          </a:bodyPr>
          <a:lstStyle/>
          <a:p>
            <a:pPr algn="ctr"/>
            <a:r>
              <a:rPr lang="pt-BR" sz="3500" dirty="0">
                <a:solidFill>
                  <a:srgbClr val="002060"/>
                </a:solidFill>
              </a:rPr>
              <a:t>ISS E O CADASTRO MUNICIPAL DE PRESTADORES FORA DO MUNICÍPIO</a:t>
            </a:r>
          </a:p>
        </p:txBody>
      </p:sp>
      <p:sp>
        <p:nvSpPr>
          <p:cNvPr id="8" name="Retângulo 7">
            <a:extLst>
              <a:ext uri="{FF2B5EF4-FFF2-40B4-BE49-F238E27FC236}">
                <a16:creationId xmlns:a16="http://schemas.microsoft.com/office/drawing/2014/main" id="{8009FB1A-67FC-43A0-B1F8-C4A29EE378FF}"/>
              </a:ext>
            </a:extLst>
          </p:cNvPr>
          <p:cNvSpPr/>
          <p:nvPr/>
        </p:nvSpPr>
        <p:spPr>
          <a:xfrm>
            <a:off x="5399315" y="4692131"/>
            <a:ext cx="6255656" cy="113465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a:extLst>
              <a:ext uri="{FF2B5EF4-FFF2-40B4-BE49-F238E27FC236}">
                <a16:creationId xmlns:a16="http://schemas.microsoft.com/office/drawing/2014/main" id="{2E2B2A53-9F63-43D4-BBE2-161B0552A58D}"/>
              </a:ext>
            </a:extLst>
          </p:cNvPr>
          <p:cNvSpPr txBox="1"/>
          <p:nvPr/>
        </p:nvSpPr>
        <p:spPr>
          <a:xfrm>
            <a:off x="5399315" y="4813180"/>
            <a:ext cx="6255656" cy="892552"/>
          </a:xfrm>
          <a:prstGeom prst="rect">
            <a:avLst/>
          </a:prstGeom>
          <a:noFill/>
        </p:spPr>
        <p:txBody>
          <a:bodyPr wrap="square" rtlCol="0">
            <a:spAutoFit/>
          </a:bodyPr>
          <a:lstStyle/>
          <a:p>
            <a:pPr algn="ctr"/>
            <a:r>
              <a:rPr lang="pt-BR" sz="2600" b="1" dirty="0">
                <a:solidFill>
                  <a:srgbClr val="002060"/>
                </a:solidFill>
              </a:rPr>
              <a:t>VP de Tax</a:t>
            </a:r>
          </a:p>
          <a:p>
            <a:pPr algn="ctr"/>
            <a:r>
              <a:rPr lang="pt-BR" sz="2600" dirty="0">
                <a:solidFill>
                  <a:srgbClr val="002060"/>
                </a:solidFill>
              </a:rPr>
              <a:t>Roberto Fragoso</a:t>
            </a:r>
          </a:p>
        </p:txBody>
      </p:sp>
    </p:spTree>
    <p:extLst>
      <p:ext uri="{BB962C8B-B14F-4D97-AF65-F5344CB8AC3E}">
        <p14:creationId xmlns:p14="http://schemas.microsoft.com/office/powerpoint/2010/main" val="106727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Tema 1020</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0" y="597780"/>
            <a:ext cx="10880725" cy="5880969"/>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865117" lvl="1" indent="-415612" algn="just">
              <a:buClr>
                <a:srgbClr val="D73F2B"/>
              </a:buClr>
              <a:buFont typeface="Wingdings" panose="05000000000000000000" pitchFamily="2" charset="2"/>
              <a:buChar char="ü"/>
            </a:pP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Min. Marco Aurélio: “</a:t>
            </a:r>
            <a:r>
              <a:rPr lang="pt-BR" sz="1900" b="1" u="sng" dirty="0">
                <a:solidFill>
                  <a:srgbClr val="FF0000"/>
                </a:solidFill>
                <a:latin typeface="Verdana" panose="020B0604030504040204" pitchFamily="34" charset="0"/>
                <a:ea typeface="Verdana" panose="020B0604030504040204" pitchFamily="34" charset="0"/>
                <a:cs typeface="Arial" panose="020B0604020202020204" pitchFamily="34" charset="0"/>
              </a:rPr>
              <a:t>Se não há competência para instituição do tributo, como é possível o fisco municipal criar obrigação acessória</a:t>
            </a:r>
            <a:r>
              <a:rPr lang="pt-BR" sz="1900" dirty="0">
                <a:solidFill>
                  <a:srgbClr val="FF0000"/>
                </a:solidFill>
                <a:latin typeface="Verdana" panose="020B0604030504040204" pitchFamily="34" charset="0"/>
                <a:ea typeface="Verdana" panose="020B0604030504040204" pitchFamily="34" charset="0"/>
                <a:cs typeface="Arial" panose="020B0604020202020204" pitchFamily="34" charset="0"/>
              </a:rPr>
              <a:t>? O sistema não fecha!</a:t>
            </a: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 </a:t>
            </a:r>
            <a:r>
              <a:rPr lang="pt-BR" sz="1900" dirty="0">
                <a:solidFill>
                  <a:srgbClr val="FF0000"/>
                </a:solidFill>
                <a:latin typeface="Verdana" panose="020B0604030504040204" pitchFamily="34" charset="0"/>
                <a:ea typeface="Verdana" panose="020B0604030504040204" pitchFamily="34" charset="0"/>
                <a:cs typeface="Arial" panose="020B0604020202020204" pitchFamily="34" charset="0"/>
              </a:rPr>
              <a:t>A disciplina versada na norma é estranha ao interesse local, configurando ofensa ao disposto no artigo 30, inciso I, da Lei Maior</a:t>
            </a: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 Mostra-se configurada a arguida afronta ao artigo 152 da Carta da República. </a:t>
            </a:r>
            <a:r>
              <a:rPr lang="pt-BR" sz="1900" dirty="0">
                <a:solidFill>
                  <a:srgbClr val="FF0000"/>
                </a:solidFill>
                <a:latin typeface="Verdana" panose="020B0604030504040204" pitchFamily="34" charset="0"/>
                <a:ea typeface="Verdana" panose="020B0604030504040204" pitchFamily="34" charset="0"/>
                <a:cs typeface="Arial" panose="020B0604020202020204" pitchFamily="34" charset="0"/>
              </a:rPr>
              <a:t>A medida impugnada dá ensejo a tratamento diferenciado em razão da procedência do serviço, ante o regime peculiar inaugurado visando estabelecimentos situados fora do Município</a:t>
            </a: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 </a:t>
            </a:r>
            <a:r>
              <a:rPr lang="pt-BR" sz="1900" dirty="0">
                <a:solidFill>
                  <a:srgbClr val="FF0000"/>
                </a:solidFill>
                <a:latin typeface="Verdana" panose="020B0604030504040204" pitchFamily="34" charset="0"/>
                <a:ea typeface="Verdana" panose="020B0604030504040204" pitchFamily="34" charset="0"/>
                <a:cs typeface="Arial" panose="020B0604020202020204" pitchFamily="34" charset="0"/>
              </a:rPr>
              <a:t>Ao imputar ao </a:t>
            </a:r>
            <a:r>
              <a:rPr lang="pt-BR" sz="1900" b="1" u="sng" dirty="0">
                <a:solidFill>
                  <a:srgbClr val="FF0000"/>
                </a:solidFill>
                <a:latin typeface="Verdana" panose="020B0604030504040204" pitchFamily="34" charset="0"/>
                <a:ea typeface="Verdana" panose="020B0604030504040204" pitchFamily="34" charset="0"/>
                <a:cs typeface="Arial" panose="020B0604020202020204" pitchFamily="34" charset="0"/>
              </a:rPr>
              <a:t>tomador do serviço</a:t>
            </a:r>
            <a:r>
              <a:rPr lang="pt-BR" sz="1900" dirty="0">
                <a:solidFill>
                  <a:srgbClr val="FF0000"/>
                </a:solidFill>
                <a:latin typeface="Verdana" panose="020B0604030504040204" pitchFamily="34" charset="0"/>
                <a:ea typeface="Verdana" panose="020B0604030504040204" pitchFamily="34" charset="0"/>
                <a:cs typeface="Arial" panose="020B0604020202020204" pitchFamily="34" charset="0"/>
              </a:rPr>
              <a:t> a retenção do ISS uma vez descumprida, pelo prestador, a obrigação acessória, a Lei local nº 14.042/2005, a par de usurpar competência tributária alheia</a:t>
            </a: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 discrepa, a mais não poder, das balizas formais delineadas na Constituição de 1988”.</a:t>
            </a:r>
          </a:p>
          <a:p>
            <a:pPr marL="865117" lvl="1" indent="-415612" algn="just">
              <a:buClr>
                <a:srgbClr val="D73F2B"/>
              </a:buClr>
              <a:buFont typeface="Wingdings" panose="05000000000000000000" pitchFamily="2" charset="2"/>
              <a:buChar char="ü"/>
            </a:pPr>
            <a:endPar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865117" lvl="1" indent="-415612" algn="just">
              <a:buClr>
                <a:srgbClr val="D73F2B"/>
              </a:buClr>
              <a:buFont typeface="Wingdings" panose="05000000000000000000" pitchFamily="2" charset="2"/>
              <a:buChar char="ü"/>
            </a:pP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Contra-ataque dos municípios?</a:t>
            </a:r>
          </a:p>
          <a:p>
            <a:pPr marL="865117" lvl="1" indent="-415612" algn="just">
              <a:buClr>
                <a:srgbClr val="D73F2B"/>
              </a:buClr>
              <a:buFont typeface="Wingdings" panose="05000000000000000000" pitchFamily="2" charset="2"/>
              <a:buChar char="ü"/>
            </a:pPr>
            <a:endPar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137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2819631" y="2872542"/>
            <a:ext cx="8061094" cy="1397000"/>
          </a:xfrm>
        </p:spPr>
        <p:txBody>
          <a:bodyPr>
            <a:normAutofit fontScale="90000"/>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algn="just"/>
            <a:r>
              <a:rPr lang="pt-BR" sz="2824" dirty="0">
                <a:solidFill>
                  <a:srgbClr val="07263B"/>
                </a:solidFill>
                <a:latin typeface="Verdana" panose="020B0604030504040204" pitchFamily="34" charset="0"/>
                <a:ea typeface="Verdana" panose="020B0604030504040204" pitchFamily="34" charset="0"/>
              </a:rPr>
              <a:t>SÚMULA N° 08. Nos termos fixados pela Tese n° 1020 de repercussão geral, é vedada a obrigatoriedade da inscrição no Cadastro de Prestadores de Outros Municípios – CPOM, de prestador de serviço não estabelecido no Município, bem como a decorrente retenção na fonte do ISS pelo tomador no caso de descumprimento da obrigação acessória, que são indevidas (artigo 9º – A, caput e § 2º da Lei nº 13.701/2003).</a:t>
            </a:r>
            <a:endParaRPr lang="pt-BR" sz="2471" dirty="0">
              <a:solidFill>
                <a:srgbClr val="DD5431"/>
              </a:solidFill>
              <a:latin typeface="Verdana" panose="020B0604030504040204" pitchFamily="34" charset="0"/>
              <a:ea typeface="Verdana" panose="020B0604030504040204" pitchFamily="34" charset="0"/>
            </a:endParaRPr>
          </a:p>
        </p:txBody>
      </p:sp>
      <p:sp>
        <p:nvSpPr>
          <p:cNvPr id="3" name="Espaço Reservado para Número de Slide 2">
            <a:extLst>
              <a:ext uri="{FF2B5EF4-FFF2-40B4-BE49-F238E27FC236}">
                <a16:creationId xmlns:a16="http://schemas.microsoft.com/office/drawing/2014/main" id="{7286EE17-5EED-4360-BDBF-BEBBCC56C105}"/>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Imagem 4">
            <a:extLst>
              <a:ext uri="{FF2B5EF4-FFF2-40B4-BE49-F238E27FC236}">
                <a16:creationId xmlns:a16="http://schemas.microsoft.com/office/drawing/2014/main" id="{B170B75C-229D-42D2-81F9-18683210FFFD}"/>
              </a:ext>
            </a:extLst>
          </p:cNvPr>
          <p:cNvPicPr>
            <a:picLocks noChangeAspect="1"/>
          </p:cNvPicPr>
          <p:nvPr/>
        </p:nvPicPr>
        <p:blipFill>
          <a:blip r:embed="rId2"/>
          <a:stretch>
            <a:fillRect/>
          </a:stretch>
        </p:blipFill>
        <p:spPr>
          <a:xfrm>
            <a:off x="-17670" y="2800350"/>
            <a:ext cx="2724150" cy="1257300"/>
          </a:xfrm>
          <a:prstGeom prst="rect">
            <a:avLst/>
          </a:prstGeom>
        </p:spPr>
      </p:pic>
    </p:spTree>
    <p:extLst>
      <p:ext uri="{BB962C8B-B14F-4D97-AF65-F5344CB8AC3E}">
        <p14:creationId xmlns:p14="http://schemas.microsoft.com/office/powerpoint/2010/main" val="32057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2658140" y="2730500"/>
            <a:ext cx="7059792" cy="1397000"/>
          </a:xfrm>
        </p:spPr>
        <p:txBody>
          <a:bodyPr>
            <a:norm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dirty="0">
                <a:solidFill>
                  <a:srgbClr val="07263B"/>
                </a:solidFill>
                <a:latin typeface="Verdana" panose="020B0604030504040204" pitchFamily="34" charset="0"/>
                <a:ea typeface="Verdana" panose="020B0604030504040204" pitchFamily="34" charset="0"/>
              </a:rPr>
              <a:t>ISS</a:t>
            </a:r>
            <a:br>
              <a:rPr lang="pt-BR" sz="2824" b="1" dirty="0">
                <a:solidFill>
                  <a:srgbClr val="07263B"/>
                </a:solidFill>
                <a:latin typeface="Verdana" panose="020B0604030504040204" pitchFamily="34" charset="0"/>
                <a:ea typeface="Verdana" panose="020B0604030504040204" pitchFamily="34" charset="0"/>
              </a:rPr>
            </a:br>
            <a:r>
              <a:rPr lang="pt-BR" sz="2118" b="1" dirty="0">
                <a:solidFill>
                  <a:srgbClr val="DD5431"/>
                </a:solidFill>
                <a:latin typeface="Verdana" panose="020B0604030504040204" pitchFamily="34" charset="0"/>
                <a:ea typeface="Verdana" panose="020B0604030504040204" pitchFamily="34" charset="0"/>
              </a:rPr>
              <a:t>Hipóteses de responsabilidade tributária do tomador</a:t>
            </a:r>
            <a:endParaRPr lang="pt-BR" sz="2471" b="1" dirty="0">
              <a:solidFill>
                <a:srgbClr val="DD5431"/>
              </a:solidFill>
              <a:latin typeface="Verdana" panose="020B0604030504040204" pitchFamily="34" charset="0"/>
              <a:ea typeface="Verdana" panose="020B0604030504040204" pitchFamily="34" charset="0"/>
            </a:endParaRPr>
          </a:p>
        </p:txBody>
      </p:sp>
      <p:sp>
        <p:nvSpPr>
          <p:cNvPr id="3" name="Espaço Reservado para Número de Slide 2">
            <a:extLst>
              <a:ext uri="{FF2B5EF4-FFF2-40B4-BE49-F238E27FC236}">
                <a16:creationId xmlns:a16="http://schemas.microsoft.com/office/drawing/2014/main" id="{7286EE17-5EED-4360-BDBF-BEBBCC56C105}"/>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111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2626468" y="226750"/>
            <a:ext cx="6021644" cy="526939"/>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3132306" y="-253674"/>
            <a:ext cx="10802903" cy="279525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415612"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2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865117" lvl="1" indent="-415612" algn="just">
              <a:buClr>
                <a:srgbClr val="D73F2B"/>
              </a:buClr>
              <a:buFont typeface="Wingdings" panose="05000000000000000000" pitchFamily="2" charset="2"/>
              <a:buChar char="ü"/>
            </a:pPr>
            <a:r>
              <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rPr>
              <a:t>LEI Nº 17.719, DE 26 DE NOVEMBRO DE 2021</a:t>
            </a:r>
          </a:p>
          <a:p>
            <a:pPr marL="865117" lvl="1"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865117" lvl="1"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2" name="Tabela 1">
            <a:extLst>
              <a:ext uri="{FF2B5EF4-FFF2-40B4-BE49-F238E27FC236}">
                <a16:creationId xmlns:a16="http://schemas.microsoft.com/office/drawing/2014/main" id="{50DA2F4A-CD06-4E86-BEB9-ABD2201E8981}"/>
              </a:ext>
            </a:extLst>
          </p:cNvPr>
          <p:cNvGraphicFramePr>
            <a:graphicFrameLocks noGrp="1"/>
          </p:cNvGraphicFramePr>
          <p:nvPr>
            <p:extLst>
              <p:ext uri="{D42A27DB-BD31-4B8C-83A1-F6EECF244321}">
                <p14:modId xmlns:p14="http://schemas.microsoft.com/office/powerpoint/2010/main" val="2501792810"/>
              </p:ext>
            </p:extLst>
          </p:nvPr>
        </p:nvGraphicFramePr>
        <p:xfrm>
          <a:off x="126460" y="1534214"/>
          <a:ext cx="11955293" cy="4876800"/>
        </p:xfrm>
        <a:graphic>
          <a:graphicData uri="http://schemas.openxmlformats.org/drawingml/2006/table">
            <a:tbl>
              <a:tblPr firstRow="1" firstCol="1" bandRow="1">
                <a:tableStyleId>{5C22544A-7EE6-4342-B048-85BDC9FD1C3A}</a:tableStyleId>
              </a:tblPr>
              <a:tblGrid>
                <a:gridCol w="6875309">
                  <a:extLst>
                    <a:ext uri="{9D8B030D-6E8A-4147-A177-3AD203B41FA5}">
                      <a16:colId xmlns:a16="http://schemas.microsoft.com/office/drawing/2014/main" val="3741989281"/>
                    </a:ext>
                  </a:extLst>
                </a:gridCol>
                <a:gridCol w="5079984">
                  <a:extLst>
                    <a:ext uri="{9D8B030D-6E8A-4147-A177-3AD203B41FA5}">
                      <a16:colId xmlns:a16="http://schemas.microsoft.com/office/drawing/2014/main" val="1484238488"/>
                    </a:ext>
                  </a:extLst>
                </a:gridCol>
              </a:tblGrid>
              <a:tr h="216494">
                <a:tc>
                  <a:txBody>
                    <a:bodyPr/>
                    <a:lstStyle/>
                    <a:p>
                      <a:pPr algn="ctr"/>
                      <a:r>
                        <a:rPr lang="pt-BR" sz="1600" dirty="0">
                          <a:effectLst/>
                        </a:rPr>
                        <a:t>Redação original</a:t>
                      </a:r>
                      <a:endParaRPr lang="pt-BR" sz="1600" dirty="0">
                        <a:effectLst/>
                        <a:latin typeface="Calibri" panose="020F0502020204030204" pitchFamily="34" charset="0"/>
                        <a:ea typeface="Calibri" panose="020F0502020204030204" pitchFamily="34" charset="0"/>
                      </a:endParaRPr>
                    </a:p>
                  </a:txBody>
                  <a:tcPr marL="51125" marR="51125" marT="0" marB="0">
                    <a:solidFill>
                      <a:schemeClr val="tx1">
                        <a:lumMod val="95000"/>
                        <a:lumOff val="5000"/>
                      </a:schemeClr>
                    </a:solidFill>
                  </a:tcPr>
                </a:tc>
                <a:tc>
                  <a:txBody>
                    <a:bodyPr/>
                    <a:lstStyle/>
                    <a:p>
                      <a:pPr algn="ctr"/>
                      <a:r>
                        <a:rPr lang="pt-BR" sz="1600" dirty="0">
                          <a:effectLst/>
                        </a:rPr>
                        <a:t>Alteração</a:t>
                      </a:r>
                      <a:endParaRPr lang="pt-BR" sz="1600" dirty="0">
                        <a:effectLst/>
                        <a:latin typeface="Calibri" panose="020F0502020204030204" pitchFamily="34" charset="0"/>
                        <a:ea typeface="Calibri" panose="020F0502020204030204" pitchFamily="34" charset="0"/>
                      </a:endParaRPr>
                    </a:p>
                  </a:txBody>
                  <a:tcPr marL="51125" marR="51125" marT="0" marB="0">
                    <a:solidFill>
                      <a:schemeClr val="tx1">
                        <a:lumMod val="95000"/>
                        <a:lumOff val="5000"/>
                      </a:schemeClr>
                    </a:solidFill>
                  </a:tcPr>
                </a:tc>
                <a:extLst>
                  <a:ext uri="{0D108BD9-81ED-4DB2-BD59-A6C34878D82A}">
                    <a16:rowId xmlns:a16="http://schemas.microsoft.com/office/drawing/2014/main" val="1090320154"/>
                  </a:ext>
                </a:extLst>
              </a:tr>
              <a:tr h="4226365">
                <a:tc>
                  <a:txBody>
                    <a:bodyPr/>
                    <a:lstStyle/>
                    <a:p>
                      <a:pPr algn="just"/>
                      <a:r>
                        <a:rPr lang="pt-BR" sz="1600" dirty="0">
                          <a:effectLst/>
                        </a:rPr>
                        <a:t>Art. 9º-A </a:t>
                      </a:r>
                      <a:r>
                        <a:rPr lang="pt-BR" sz="1600" b="1" kern="1200" dirty="0">
                          <a:solidFill>
                            <a:srgbClr val="FF0000"/>
                          </a:solidFill>
                          <a:effectLst/>
                          <a:latin typeface="+mn-lt"/>
                          <a:ea typeface="+mn-ea"/>
                          <a:cs typeface="+mn-cs"/>
                        </a:rPr>
                        <a:t>O prestador de serviços que emitir nota fiscal ou outro documento fiscal equivalente autorizado por outro município ou pelo Distrito Federal</a:t>
                      </a:r>
                      <a:r>
                        <a:rPr lang="pt-BR" sz="1600" dirty="0">
                          <a:effectLst/>
                        </a:rPr>
                        <a:t>, para tomador estabelecido no Município de São Paulo, referente aos serviços descritos nos itens 1, 2, 3 (exceto o subitem 3.04), 4 (exceto os subitens 4.22 e 4.23), 5 (exceto o subitem 5.09) e 6, 8 a 10 (exceto o subitem 10.04), 13 a 15 (exceto os subitens 15.01 e 15.09), 17 (exceto os subitens 17.05 e 17.09), 18, 19 e 21 a 40, bem como nos subitens 7.01, 7.03, 7.06, 7.07, 7.08, 7.13, 7.18, 7.19, 7.20, 11.03 e 12.13, todos constantes da lista do "caput" do art. 1º, </a:t>
                      </a:r>
                      <a:r>
                        <a:rPr lang="pt-BR" sz="1600" dirty="0">
                          <a:solidFill>
                            <a:srgbClr val="FF0000"/>
                          </a:solidFill>
                          <a:effectLst/>
                        </a:rPr>
                        <a:t>fica </a:t>
                      </a:r>
                      <a:r>
                        <a:rPr lang="pt-BR" sz="1600" b="1" kern="1200" dirty="0">
                          <a:solidFill>
                            <a:srgbClr val="FF0000"/>
                          </a:solidFill>
                          <a:effectLst/>
                          <a:latin typeface="+mn-lt"/>
                          <a:ea typeface="+mn-ea"/>
                          <a:cs typeface="+mn-cs"/>
                        </a:rPr>
                        <a:t>obrigado a proceder à sua inscrição em cadastro da Secretaria Municipal da Fa</a:t>
                      </a:r>
                      <a:r>
                        <a:rPr lang="pt-BR" sz="1600" dirty="0">
                          <a:solidFill>
                            <a:srgbClr val="FF0000"/>
                          </a:solidFill>
                          <a:effectLst/>
                        </a:rPr>
                        <a:t>zenda, conforme dispuser o regulamento.</a:t>
                      </a:r>
                      <a:r>
                        <a:rPr lang="pt-BR" sz="1600" dirty="0">
                          <a:effectLst/>
                        </a:rPr>
                        <a:t> (Redação dada pela Lei nº </a:t>
                      </a:r>
                      <a:r>
                        <a:rPr lang="pt-BR" sz="1600" u="sng" dirty="0">
                          <a:effectLst/>
                          <a:hlinkClick r:id="rId3"/>
                        </a:rPr>
                        <a:t>16.757</a:t>
                      </a:r>
                      <a:r>
                        <a:rPr lang="pt-BR" sz="1600" dirty="0">
                          <a:effectLst/>
                        </a:rPr>
                        <a:t>/2017)</a:t>
                      </a:r>
                    </a:p>
                    <a:p>
                      <a:pPr algn="just"/>
                      <a:r>
                        <a:rPr lang="pt-BR" sz="1600" dirty="0">
                          <a:effectLst/>
                        </a:rPr>
                        <a:t>§ 1º Excetuam-se do disposto no "caput" deste artigo os serviços provenientes do exterior do País ou cuja prestação tenha se iniciado no exterior do País. </a:t>
                      </a:r>
                    </a:p>
                    <a:p>
                      <a:pPr algn="just"/>
                      <a:r>
                        <a:rPr lang="pt-BR" sz="1600" dirty="0">
                          <a:effectLst/>
                        </a:rPr>
                        <a:t>§ 2º </a:t>
                      </a:r>
                      <a:r>
                        <a:rPr lang="pt-BR" sz="1600" b="1" kern="1200" dirty="0">
                          <a:solidFill>
                            <a:srgbClr val="FF0000"/>
                          </a:solidFill>
                          <a:effectLst/>
                          <a:latin typeface="+mn-lt"/>
                          <a:ea typeface="+mn-ea"/>
                          <a:cs typeface="+mn-cs"/>
                        </a:rPr>
                        <a:t>As pessoas jurídicas estabelecidas no Município de São Paulo</a:t>
                      </a:r>
                      <a:r>
                        <a:rPr lang="pt-BR" sz="1600" dirty="0">
                          <a:effectLst/>
                        </a:rPr>
                        <a:t>, ainda que imunes ou isentas, e os condomínios edilícios residenciais ou comerciais </a:t>
                      </a:r>
                      <a:r>
                        <a:rPr lang="pt-BR" sz="1600" dirty="0">
                          <a:solidFill>
                            <a:srgbClr val="FF0000"/>
                          </a:solidFill>
                          <a:effectLst/>
                        </a:rPr>
                        <a:t>são responsáveis pelo pagamento do Imposto sobre Serviços de Qualquer Natureza - ISS, devendo reter na fonte o seu valor, quando tomarem ou intermediarem os serviços </a:t>
                      </a:r>
                      <a:r>
                        <a:rPr lang="pt-BR" sz="1600" dirty="0">
                          <a:effectLst/>
                        </a:rPr>
                        <a:t>a que se refere o "caput" deste artigo executados </a:t>
                      </a:r>
                      <a:r>
                        <a:rPr lang="pt-BR" sz="1600" b="1" kern="1200" dirty="0">
                          <a:solidFill>
                            <a:srgbClr val="FF0000"/>
                          </a:solidFill>
                          <a:effectLst/>
                          <a:latin typeface="+mn-lt"/>
                          <a:ea typeface="+mn-ea"/>
                          <a:cs typeface="+mn-cs"/>
                        </a:rPr>
                        <a:t>por prestadores de serviços não inscritos </a:t>
                      </a:r>
                      <a:r>
                        <a:rPr lang="pt-BR" sz="1600" dirty="0">
                          <a:effectLst/>
                        </a:rPr>
                        <a:t>em cadastro da Secretaria Municipal de Finanças e Desenvolvimento Econômico. (Redação dada pela Lei nº </a:t>
                      </a:r>
                      <a:r>
                        <a:rPr lang="pt-BR" sz="1600" u="sng" dirty="0">
                          <a:effectLst/>
                          <a:hlinkClick r:id="rId4"/>
                        </a:rPr>
                        <a:t>15.891</a:t>
                      </a:r>
                      <a:r>
                        <a:rPr lang="pt-BR" sz="1600" dirty="0">
                          <a:effectLst/>
                        </a:rPr>
                        <a:t>/2013)</a:t>
                      </a:r>
                      <a:endParaRPr lang="pt-BR" sz="1600" dirty="0">
                        <a:effectLst/>
                        <a:latin typeface="Calibri" panose="020F0502020204030204" pitchFamily="34" charset="0"/>
                        <a:ea typeface="Calibri" panose="020F0502020204030204" pitchFamily="34" charset="0"/>
                      </a:endParaRPr>
                    </a:p>
                  </a:txBody>
                  <a:tcPr marL="51125" marR="51125" marT="0" marB="0">
                    <a:solidFill>
                      <a:schemeClr val="bg2">
                        <a:lumMod val="75000"/>
                      </a:schemeClr>
                    </a:solidFill>
                  </a:tcPr>
                </a:tc>
                <a:tc>
                  <a:txBody>
                    <a:bodyPr/>
                    <a:lstStyle/>
                    <a:p>
                      <a:pPr algn="just"/>
                      <a:r>
                        <a:rPr lang="pt-BR" sz="1600" dirty="0">
                          <a:solidFill>
                            <a:schemeClr val="bg1"/>
                          </a:solidFill>
                          <a:effectLst/>
                        </a:rPr>
                        <a:t>"Art. 9º-A O prestador de serviços que emitir nota fiscal ou outro documento fiscal equivalente autorizado por outro município ou pelo Distrito Federal, para tomador estabelecido no Município de São Paulo, </a:t>
                      </a:r>
                      <a:r>
                        <a:rPr lang="pt-BR" sz="1600" dirty="0">
                          <a:solidFill>
                            <a:srgbClr val="FF0000"/>
                          </a:solidFill>
                          <a:effectLst/>
                        </a:rPr>
                        <a:t>poderá proceder </a:t>
                      </a:r>
                      <a:r>
                        <a:rPr lang="pt-BR" sz="1600" dirty="0">
                          <a:solidFill>
                            <a:schemeClr val="bg1"/>
                          </a:solidFill>
                          <a:effectLst/>
                        </a:rPr>
                        <a:t>à sua inscrição em cadastro da Secretaria Municipal da Fazenda, conforme dispuser o regulamento.</a:t>
                      </a:r>
                      <a:br>
                        <a:rPr lang="pt-BR" sz="1600" dirty="0">
                          <a:solidFill>
                            <a:schemeClr val="bg1"/>
                          </a:solidFill>
                          <a:effectLst/>
                        </a:rPr>
                      </a:br>
                      <a:br>
                        <a:rPr lang="pt-BR" sz="1600" dirty="0">
                          <a:solidFill>
                            <a:schemeClr val="bg1"/>
                          </a:solidFill>
                          <a:effectLst/>
                        </a:rPr>
                      </a:br>
                      <a:r>
                        <a:rPr lang="pt-BR" sz="1600" dirty="0">
                          <a:solidFill>
                            <a:schemeClr val="bg1"/>
                          </a:solidFill>
                          <a:effectLst/>
                        </a:rPr>
                        <a:t>Parágrafo único. A Secretaria Municipal da Fazenda poderá permitir que os tomadores de serviços procedam à inscrição dos prestadores de serviços referidos no caput." (NR)</a:t>
                      </a:r>
                      <a:endParaRPr lang="pt-BR" sz="1600" dirty="0">
                        <a:solidFill>
                          <a:schemeClr val="bg1"/>
                        </a:solidFill>
                        <a:effectLst/>
                        <a:latin typeface="Calibri" panose="020F0502020204030204" pitchFamily="34" charset="0"/>
                        <a:ea typeface="Calibri" panose="020F0502020204030204" pitchFamily="34" charset="0"/>
                      </a:endParaRPr>
                    </a:p>
                  </a:txBody>
                  <a:tcPr marL="51125" marR="51125" marT="0" marB="0">
                    <a:solidFill>
                      <a:schemeClr val="bg2">
                        <a:lumMod val="75000"/>
                      </a:schemeClr>
                    </a:solidFill>
                  </a:tcPr>
                </a:tc>
                <a:extLst>
                  <a:ext uri="{0D108BD9-81ED-4DB2-BD59-A6C34878D82A}">
                    <a16:rowId xmlns:a16="http://schemas.microsoft.com/office/drawing/2014/main" val="24172784"/>
                  </a:ext>
                </a:extLst>
              </a:tr>
            </a:tbl>
          </a:graphicData>
        </a:graphic>
      </p:graphicFrame>
    </p:spTree>
    <p:extLst>
      <p:ext uri="{BB962C8B-B14F-4D97-AF65-F5344CB8AC3E}">
        <p14:creationId xmlns:p14="http://schemas.microsoft.com/office/powerpoint/2010/main" val="3076239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Simulação de estabelecimento</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204282" y="2062264"/>
            <a:ext cx="10880725" cy="1787541"/>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CaixaDeTexto 9">
            <a:extLst>
              <a:ext uri="{FF2B5EF4-FFF2-40B4-BE49-F238E27FC236}">
                <a16:creationId xmlns:a16="http://schemas.microsoft.com/office/drawing/2014/main" id="{EF1533D9-E5F3-49A6-9041-0080791C059C}"/>
              </a:ext>
            </a:extLst>
          </p:cNvPr>
          <p:cNvSpPr txBox="1"/>
          <p:nvPr/>
        </p:nvSpPr>
        <p:spPr>
          <a:xfrm>
            <a:off x="7076967" y="3111140"/>
            <a:ext cx="4988796" cy="1477328"/>
          </a:xfrm>
          <a:prstGeom prst="rect">
            <a:avLst/>
          </a:prstGeom>
          <a:noFill/>
        </p:spPr>
        <p:txBody>
          <a:bodyPr wrap="square">
            <a:spAutoFit/>
          </a:bodyPr>
          <a:lstStyle/>
          <a:p>
            <a:pPr algn="just"/>
            <a:r>
              <a:rPr lang="pt-BR" dirty="0">
                <a:hlinkClick r:id="rId3"/>
              </a:rPr>
              <a:t>https://valor.globo.com/legislacao/valor-juridico/coluna/sao-paulo-da-pedalada-para-cobrar-iss-de-empresas-de-fora-do-municipio.ghtml</a:t>
            </a:r>
            <a:endParaRPr lang="pt-BR" dirty="0"/>
          </a:p>
          <a:p>
            <a:endParaRPr lang="pt-BR" dirty="0"/>
          </a:p>
        </p:txBody>
      </p:sp>
      <p:pic>
        <p:nvPicPr>
          <p:cNvPr id="5" name="Imagem 4">
            <a:extLst>
              <a:ext uri="{FF2B5EF4-FFF2-40B4-BE49-F238E27FC236}">
                <a16:creationId xmlns:a16="http://schemas.microsoft.com/office/drawing/2014/main" id="{3F1E3C73-F511-45F5-80F8-FB75048634B0}"/>
              </a:ext>
            </a:extLst>
          </p:cNvPr>
          <p:cNvPicPr>
            <a:picLocks noChangeAspect="1"/>
          </p:cNvPicPr>
          <p:nvPr/>
        </p:nvPicPr>
        <p:blipFill>
          <a:blip r:embed="rId4"/>
          <a:stretch>
            <a:fillRect/>
          </a:stretch>
        </p:blipFill>
        <p:spPr>
          <a:xfrm>
            <a:off x="325877" y="2190127"/>
            <a:ext cx="6586601" cy="3319355"/>
          </a:xfrm>
          <a:prstGeom prst="rect">
            <a:avLst/>
          </a:prstGeom>
        </p:spPr>
      </p:pic>
    </p:spTree>
    <p:extLst>
      <p:ext uri="{BB962C8B-B14F-4D97-AF65-F5344CB8AC3E}">
        <p14:creationId xmlns:p14="http://schemas.microsoft.com/office/powerpoint/2010/main" val="192199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695400" y="379251"/>
            <a:ext cx="1054977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Nota Fiscal Eletrônica do Tomador/Intermediário de Serviços - NFTS</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126460" y="0"/>
            <a:ext cx="10880725" cy="7050520"/>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49505" lvl="1" algn="just">
              <a:buClr>
                <a:srgbClr val="D73F2B"/>
              </a:buClr>
            </a:pP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"Art. 14. (...)</a:t>
            </a:r>
          </a:p>
          <a:p>
            <a:pPr marL="449505" lvl="1" algn="just">
              <a:buClr>
                <a:srgbClr val="D73F2B"/>
              </a:buClr>
            </a:pPr>
            <a:endPar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49505" lvl="1" algn="just">
              <a:buClr>
                <a:srgbClr val="D73F2B"/>
              </a:buClr>
            </a:pP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V - (...)</a:t>
            </a:r>
          </a:p>
          <a:p>
            <a:pPr marL="449505" lvl="1" algn="just">
              <a:buClr>
                <a:srgbClr val="D73F2B"/>
              </a:buClr>
            </a:pPr>
            <a:endPar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49505" lvl="1" algn="just">
              <a:buClr>
                <a:srgbClr val="D73F2B"/>
              </a:buClr>
            </a:pP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f) </a:t>
            </a:r>
            <a:r>
              <a:rPr lang="pt-BR" sz="1900" dirty="0">
                <a:solidFill>
                  <a:srgbClr val="FF0000"/>
                </a:solidFill>
                <a:latin typeface="Verdana" panose="020B0604030504040204" pitchFamily="34" charset="0"/>
                <a:ea typeface="Verdana" panose="020B0604030504040204" pitchFamily="34" charset="0"/>
                <a:cs typeface="Arial" panose="020B0604020202020204" pitchFamily="34" charset="0"/>
              </a:rPr>
              <a:t>multa de 50% (cinquenta por cento) do valor do imposto incidente sobre o serviço prestado</a:t>
            </a: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 calculado nos termos da legislação do Município de São Paulo, devido ou não ao Município, observada a imposição mínima de R$ 1.870,57 (mil oitocentos e setenta reais e cinquenta e sete centavos), por documento, </a:t>
            </a:r>
            <a:r>
              <a:rPr lang="pt-BR" sz="1900" dirty="0">
                <a:solidFill>
                  <a:srgbClr val="FF0000"/>
                </a:solidFill>
                <a:latin typeface="Verdana" panose="020B0604030504040204" pitchFamily="34" charset="0"/>
                <a:ea typeface="Verdana" panose="020B0604030504040204" pitchFamily="34" charset="0"/>
                <a:cs typeface="Arial" panose="020B0604020202020204" pitchFamily="34" charset="0"/>
              </a:rPr>
              <a:t>aos tomadores de serviços não obrigados à retenção e recolhimento do imposto que deixarem de emitir </a:t>
            </a: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ou o fizerem com importância diversa do valor dos serviços ou com dados inexatos</a:t>
            </a:r>
            <a:r>
              <a:rPr lang="pt-BR" sz="1900" dirty="0">
                <a:solidFill>
                  <a:srgbClr val="FF0000"/>
                </a:solidFill>
                <a:latin typeface="Verdana" panose="020B0604030504040204" pitchFamily="34" charset="0"/>
                <a:ea typeface="Verdana" panose="020B0604030504040204" pitchFamily="34" charset="0"/>
                <a:cs typeface="Arial" panose="020B0604020202020204" pitchFamily="34" charset="0"/>
              </a:rPr>
              <a:t>, Nota Fiscal Eletrônica do Tomador/Intermediário de Serviços - NFTS</a:t>
            </a: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a:t>
            </a:r>
          </a:p>
          <a:p>
            <a:pPr marL="449505" lvl="1" algn="just">
              <a:buClr>
                <a:srgbClr val="D73F2B"/>
              </a:buClr>
            </a:pPr>
            <a:endPar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49505" lvl="1" algn="just">
              <a:buClr>
                <a:srgbClr val="D73F2B"/>
              </a:buClr>
            </a:pP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 5º O percentual das multas constantes nas alíneas "e" e "f" do inciso V deste artigo será de 100% (cem por cento), </a:t>
            </a:r>
            <a:r>
              <a:rPr lang="pt-BR" sz="1900" dirty="0">
                <a:solidFill>
                  <a:srgbClr val="FF0000"/>
                </a:solidFill>
                <a:latin typeface="Verdana" panose="020B0604030504040204" pitchFamily="34" charset="0"/>
                <a:ea typeface="Verdana" panose="020B0604030504040204" pitchFamily="34" charset="0"/>
                <a:cs typeface="Arial" panose="020B0604020202020204" pitchFamily="34" charset="0"/>
              </a:rPr>
              <a:t>caso comprovado pela autoridade fiscal que o tomador tinha conhecimento de que o prestador simulava estabelecimento fora do Município de São Paulo.</a:t>
            </a:r>
          </a:p>
          <a:p>
            <a:pPr marL="865117" lvl="1" indent="-415612" algn="just">
              <a:buClr>
                <a:srgbClr val="D73F2B"/>
              </a:buClr>
              <a:buFont typeface="Wingdings" panose="05000000000000000000" pitchFamily="2" charset="2"/>
              <a:buChar char="ü"/>
            </a:pPr>
            <a:endPar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844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NFTS</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0" y="77821"/>
            <a:ext cx="10880725" cy="7050520"/>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49505" lvl="1" algn="just">
              <a:buClr>
                <a:srgbClr val="D73F2B"/>
              </a:buClr>
            </a:pP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Deverão emitir a Nota Fiscal Eletrônica do Tomador/Intermediário de Serviços – NFTS todas as pessoas jurídicas e os condomínios edilícios residenciais ou comerciais, por ocasião da contratação de serviços, nas seguintes hipóteses:</a:t>
            </a:r>
          </a:p>
          <a:p>
            <a:pPr marL="449505" lvl="1" algn="just">
              <a:buClr>
                <a:srgbClr val="D73F2B"/>
              </a:buClr>
            </a:pPr>
            <a:endPar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49505" lvl="1" algn="just">
              <a:buClr>
                <a:srgbClr val="D73F2B"/>
              </a:buClr>
            </a:pPr>
            <a:r>
              <a:rPr lang="pt-BR" sz="1900" b="1" u="sng" dirty="0">
                <a:solidFill>
                  <a:srgbClr val="FF0000"/>
                </a:solidFill>
                <a:latin typeface="Verdana" panose="020B0604030504040204" pitchFamily="34" charset="0"/>
                <a:ea typeface="Verdana" panose="020B0604030504040204" pitchFamily="34" charset="0"/>
                <a:cs typeface="Arial" panose="020B0604020202020204" pitchFamily="34" charset="0"/>
              </a:rPr>
              <a:t>I – quando os serviços tiverem sido tomados de prestador estabelecido fora do Município de São Paulo, ainda que não haja obrigatoriedade de retenção</a:t>
            </a:r>
            <a:r>
              <a:rPr lang="pt-BR" sz="1900" dirty="0">
                <a:solidFill>
                  <a:srgbClr val="FF0000"/>
                </a:solidFill>
                <a:latin typeface="Verdana" panose="020B0604030504040204" pitchFamily="34" charset="0"/>
                <a:ea typeface="Verdana" panose="020B0604030504040204" pitchFamily="34" charset="0"/>
                <a:cs typeface="Arial" panose="020B0604020202020204" pitchFamily="34" charset="0"/>
              </a:rPr>
              <a:t>, na fonte, do Imposto Sobre Serviços de Qualquer Natureza – ISS;</a:t>
            </a:r>
          </a:p>
          <a:p>
            <a:pPr marL="449505" lvl="1" algn="just">
              <a:buClr>
                <a:srgbClr val="D73F2B"/>
              </a:buClr>
            </a:pPr>
            <a:endPar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49505" lvl="1" algn="just">
              <a:buClr>
                <a:srgbClr val="D73F2B"/>
              </a:buClr>
            </a:pPr>
            <a:r>
              <a:rPr lang="pt-BR" sz="1900" b="1" u="sng" dirty="0">
                <a:solidFill>
                  <a:srgbClr val="FF0000"/>
                </a:solidFill>
                <a:latin typeface="Verdana" panose="020B0604030504040204" pitchFamily="34" charset="0"/>
                <a:ea typeface="Verdana" panose="020B0604030504040204" pitchFamily="34" charset="0"/>
                <a:cs typeface="Arial" panose="020B0604020202020204" pitchFamily="34" charset="0"/>
              </a:rPr>
              <a:t>II – quando os serviços tiverem sido tomados de prestador estabelecido no Município de São Paulo que, obrigado à emissão de NFS-e, não o fizer;</a:t>
            </a:r>
          </a:p>
          <a:p>
            <a:pPr marL="449505" lvl="1" algn="just">
              <a:buClr>
                <a:srgbClr val="D73F2B"/>
              </a:buClr>
            </a:pPr>
            <a:endPar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49505" lvl="1" algn="just">
              <a:buClr>
                <a:srgbClr val="D73F2B"/>
              </a:buClr>
            </a:pPr>
            <a:r>
              <a:rPr lang="pt-BR" sz="1900" dirty="0">
                <a:solidFill>
                  <a:srgbClr val="002345"/>
                </a:solidFill>
                <a:latin typeface="Verdana" panose="020B0604030504040204" pitchFamily="34" charset="0"/>
                <a:ea typeface="Verdana" panose="020B0604030504040204" pitchFamily="34" charset="0"/>
                <a:cs typeface="Arial" panose="020B0604020202020204" pitchFamily="34" charset="0"/>
              </a:rPr>
              <a:t>III – quando se tratar de prestador de serviço, estabelecido no Município de São Paulo, desobrigado da emissão de NFS-e ou outro documento exigido pela Administração, que não fornecer recibo de que conste, no mínimo, o nome do contribuinte, o número de sua inscrição no Cadastro de Contribuintes Mobiliários – CCM, seu endereço, a descrição do serviço prestado, o nome e número de inscrição no Cadastro de Pessoa Física – CPF ou no Cadastro Nacional de Pessoa Jurídica – CNPJ do tomador e o valor do serviço.</a:t>
            </a: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776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Simulação de estabelecimento</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204282" y="2062264"/>
            <a:ext cx="10880725" cy="1787541"/>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CaixaDeTexto 8">
            <a:extLst>
              <a:ext uri="{FF2B5EF4-FFF2-40B4-BE49-F238E27FC236}">
                <a16:creationId xmlns:a16="http://schemas.microsoft.com/office/drawing/2014/main" id="{17AAAFCE-8693-4149-8FC6-3CE58B86F7BD}"/>
              </a:ext>
            </a:extLst>
          </p:cNvPr>
          <p:cNvSpPr txBox="1"/>
          <p:nvPr/>
        </p:nvSpPr>
        <p:spPr>
          <a:xfrm>
            <a:off x="403570" y="3902212"/>
            <a:ext cx="10185325" cy="2708434"/>
          </a:xfrm>
          <a:prstGeom prst="rect">
            <a:avLst/>
          </a:prstGeom>
          <a:noFill/>
        </p:spPr>
        <p:txBody>
          <a:bodyPr wrap="square">
            <a:spAutoFit/>
          </a:bodyPr>
          <a:lstStyle/>
          <a:p>
            <a:pPr marL="285750" indent="-285750" algn="just">
              <a:buFont typeface="Wingdings" panose="05000000000000000000" pitchFamily="2" charset="2"/>
              <a:buChar char="ü"/>
            </a:pPr>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ISS – DESCONSIDERAÇÃO DE ESTABELECIMENTO. Provas inequívocas da existência de simples estrutura operacional mediante locação de escritório virtual em Município adjacente e de efetiva estrutura empresarial no Município de São Paulo – ARBITRAMENTO DA BASE DE CÁLCULO. Providência decorrente do não fornecimento de informações fiscais requisitadas nas intimações 02, 03 e 04. Aceitação do demonstrativo de receitas unificado e arbitramento apenas da receita dos estabelecimentos não desconsiderados. Eleição de critério que adotou o entendimento mais favorável ao contribuinte. Segregação da base de cálculo dos valores retidos pelos tomadores de serviço situados nesse Município e dos serviços prestados com alíquotas diversas – (...) . CMT - 6017.2020/0027396-0	3ª Câmara Julgadora</a:t>
            </a:r>
            <a:endParaRPr lang="pt-BR" b="0" i="0" dirty="0">
              <a:solidFill>
                <a:srgbClr val="1A1A1A"/>
              </a:solidFill>
              <a:effectLst/>
              <a:latin typeface="Times" panose="02020603050405020304" pitchFamily="18" charset="0"/>
            </a:endParaRPr>
          </a:p>
        </p:txBody>
      </p:sp>
      <p:sp>
        <p:nvSpPr>
          <p:cNvPr id="10" name="CaixaDeTexto 9">
            <a:extLst>
              <a:ext uri="{FF2B5EF4-FFF2-40B4-BE49-F238E27FC236}">
                <a16:creationId xmlns:a16="http://schemas.microsoft.com/office/drawing/2014/main" id="{CD111968-60DD-473C-8220-154C359ECD01}"/>
              </a:ext>
            </a:extLst>
          </p:cNvPr>
          <p:cNvSpPr txBox="1"/>
          <p:nvPr/>
        </p:nvSpPr>
        <p:spPr>
          <a:xfrm>
            <a:off x="627305" y="1580683"/>
            <a:ext cx="10185325" cy="2031325"/>
          </a:xfrm>
          <a:prstGeom prst="rect">
            <a:avLst/>
          </a:prstGeom>
          <a:noFill/>
        </p:spPr>
        <p:txBody>
          <a:bodyPr wrap="square">
            <a:spAutoFit/>
          </a:bodyPr>
          <a:lstStyle/>
          <a:p>
            <a:pPr marL="285750" indent="-285750" algn="l">
              <a:buFont typeface="Wingdings" panose="05000000000000000000" pitchFamily="2" charset="2"/>
              <a:buChar char="ü"/>
            </a:pPr>
            <a: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t>Artigo 4º da LC 116/2003: </a:t>
            </a:r>
          </a:p>
          <a:p>
            <a:pPr algn="l"/>
            <a: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t>Art. 4º Considera-se estabelecimento prestador o local onde o contribuinte desenvolva a atividade de prestar serviços, de modo permanente ou temporário, e que configure unidade econômica ou profissional, sendo irrelevantes para caracterizá-lo as denominações de sede, filial, agência, posto de atendimento, sucursal, escritório de representação ou contato ou quaisquer outras que venham a ser utilizadas.</a:t>
            </a:r>
          </a:p>
          <a:p>
            <a:pPr algn="l"/>
            <a:endPar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algn="l"/>
            <a: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t>Requisitos: § 1º do artigo 4º da Lei 13.701/2003: ex. manutenção de pessoal, material, máquinas, instrumentos e equipamentos próprios ou de terceiros necessários à execução dos serviços, estrutura organizacional ou administrativa, inscrição nos órgãos previdenciários, </a:t>
            </a:r>
            <a:r>
              <a:rPr lang="pt-BR" sz="1400" dirty="0" err="1">
                <a:solidFill>
                  <a:srgbClr val="002345"/>
                </a:solidFill>
                <a:latin typeface="Verdana" panose="020B0604030504040204" pitchFamily="34" charset="0"/>
                <a:ea typeface="Verdana" panose="020B0604030504040204" pitchFamily="34" charset="0"/>
                <a:cs typeface="Arial" panose="020B0604020202020204" pitchFamily="34" charset="0"/>
              </a:rPr>
              <a:t>etc</a:t>
            </a:r>
            <a:endParaRPr lang="pt-BR" sz="1400" b="0" i="0" dirty="0">
              <a:solidFill>
                <a:srgbClr val="1A1A1A"/>
              </a:solidFill>
              <a:effectLst/>
              <a:latin typeface="Times" panose="02020603050405020304" pitchFamily="18" charset="0"/>
            </a:endParaRPr>
          </a:p>
        </p:txBody>
      </p:sp>
    </p:spTree>
    <p:extLst>
      <p:ext uri="{BB962C8B-B14F-4D97-AF65-F5344CB8AC3E}">
        <p14:creationId xmlns:p14="http://schemas.microsoft.com/office/powerpoint/2010/main" val="333094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2658140" y="2730500"/>
            <a:ext cx="7059792" cy="1397000"/>
          </a:xfrm>
        </p:spPr>
        <p:txBody>
          <a:bodyPr>
            <a:norm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dirty="0">
                <a:solidFill>
                  <a:srgbClr val="07263B"/>
                </a:solidFill>
                <a:latin typeface="Verdana" panose="020B0604030504040204" pitchFamily="34" charset="0"/>
                <a:ea typeface="Verdana" panose="020B0604030504040204" pitchFamily="34" charset="0"/>
              </a:rPr>
              <a:t>ISS</a:t>
            </a:r>
            <a:br>
              <a:rPr lang="pt-BR" sz="2824" b="1" dirty="0">
                <a:solidFill>
                  <a:srgbClr val="07263B"/>
                </a:solidFill>
                <a:latin typeface="Verdana" panose="020B0604030504040204" pitchFamily="34" charset="0"/>
                <a:ea typeface="Verdana" panose="020B0604030504040204" pitchFamily="34" charset="0"/>
              </a:rPr>
            </a:br>
            <a:r>
              <a:rPr lang="pt-BR" sz="2118" b="1" dirty="0">
                <a:solidFill>
                  <a:srgbClr val="DD5431"/>
                </a:solidFill>
                <a:latin typeface="Verdana" panose="020B0604030504040204" pitchFamily="34" charset="0"/>
                <a:ea typeface="Verdana" panose="020B0604030504040204" pitchFamily="34" charset="0"/>
              </a:rPr>
              <a:t>Progressividade para SUP</a:t>
            </a:r>
            <a:endParaRPr lang="pt-BR" sz="2471" b="1" dirty="0">
              <a:solidFill>
                <a:srgbClr val="DD5431"/>
              </a:solidFill>
              <a:latin typeface="Verdana" panose="020B0604030504040204" pitchFamily="34" charset="0"/>
              <a:ea typeface="Verdana" panose="020B0604030504040204" pitchFamily="34" charset="0"/>
            </a:endParaRPr>
          </a:p>
        </p:txBody>
      </p:sp>
      <p:sp>
        <p:nvSpPr>
          <p:cNvPr id="3" name="Espaço Reservado para Número de Slide 2">
            <a:extLst>
              <a:ext uri="{FF2B5EF4-FFF2-40B4-BE49-F238E27FC236}">
                <a16:creationId xmlns:a16="http://schemas.microsoft.com/office/drawing/2014/main" id="{7286EE17-5EED-4360-BDBF-BEBBCC56C105}"/>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247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Progressividade para SUP</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204282" y="2062264"/>
            <a:ext cx="10880725" cy="1787541"/>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CaixaDeTexto 8">
            <a:extLst>
              <a:ext uri="{FF2B5EF4-FFF2-40B4-BE49-F238E27FC236}">
                <a16:creationId xmlns:a16="http://schemas.microsoft.com/office/drawing/2014/main" id="{17AAAFCE-8693-4149-8FC6-3CE58B86F7BD}"/>
              </a:ext>
            </a:extLst>
          </p:cNvPr>
          <p:cNvSpPr txBox="1"/>
          <p:nvPr/>
        </p:nvSpPr>
        <p:spPr>
          <a:xfrm>
            <a:off x="841315" y="1779815"/>
            <a:ext cx="10185325" cy="4016484"/>
          </a:xfrm>
          <a:prstGeom prst="rect">
            <a:avLst/>
          </a:prstGeom>
          <a:noFill/>
        </p:spPr>
        <p:txBody>
          <a:bodyPr wrap="square">
            <a:spAutoFit/>
          </a:bodyPr>
          <a:lstStyle/>
          <a:p>
            <a:pPr marL="285750" indent="-285750" algn="just">
              <a:buFont typeface="Wingdings" panose="05000000000000000000" pitchFamily="2" charset="2"/>
              <a:buChar char="ü"/>
            </a:pPr>
            <a:r>
              <a:rPr lang="pt-BR" sz="1700" dirty="0">
                <a:solidFill>
                  <a:srgbClr val="FF0000"/>
                </a:solidFill>
                <a:latin typeface="Verdana" panose="020B0604030504040204" pitchFamily="34" charset="0"/>
                <a:ea typeface="Verdana" panose="020B0604030504040204" pitchFamily="34" charset="0"/>
                <a:cs typeface="Arial" panose="020B0604020202020204" pitchFamily="34" charset="0"/>
              </a:rPr>
              <a:t>Quem são? Requisitos?</a:t>
            </a:r>
          </a:p>
          <a:p>
            <a:pPr marL="285750" indent="-285750" algn="just">
              <a:buFont typeface="Wingdings" panose="05000000000000000000" pitchFamily="2" charset="2"/>
              <a:buChar char="ü"/>
            </a:pPr>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§§1º e 3º, do Decreto Lei 406/68</a:t>
            </a:r>
          </a:p>
          <a:p>
            <a:pPr marL="285750" indent="-285750" algn="just">
              <a:buFont typeface="Wingdings" panose="05000000000000000000" pitchFamily="2" charset="2"/>
              <a:buChar char="ü"/>
            </a:pPr>
            <a:endPar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algn="just"/>
            <a:r>
              <a:rPr lang="pt-BR" sz="1700" dirty="0" err="1">
                <a:solidFill>
                  <a:srgbClr val="002345"/>
                </a:solidFill>
                <a:latin typeface="Verdana" panose="020B0604030504040204" pitchFamily="34" charset="0"/>
                <a:ea typeface="Verdana" panose="020B0604030504040204" pitchFamily="34" charset="0"/>
                <a:cs typeface="Arial" panose="020B0604020202020204" pitchFamily="34" charset="0"/>
              </a:rPr>
              <a:t>Art</a:t>
            </a:r>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 9º A base de cálculo do </a:t>
            </a:r>
            <a:r>
              <a:rPr lang="pt-BR" sz="1700" dirty="0" err="1">
                <a:solidFill>
                  <a:srgbClr val="002345"/>
                </a:solidFill>
                <a:latin typeface="Verdana" panose="020B0604030504040204" pitchFamily="34" charset="0"/>
                <a:ea typeface="Verdana" panose="020B0604030504040204" pitchFamily="34" charset="0"/>
                <a:cs typeface="Arial" panose="020B0604020202020204" pitchFamily="34" charset="0"/>
              </a:rPr>
              <a:t>impôsto</a:t>
            </a:r>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 é o preço do serviço.</a:t>
            </a:r>
          </a:p>
          <a:p>
            <a:pPr algn="just"/>
            <a:endPar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algn="just"/>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 1º Quando se tratar de prestação de serviços sob a forma de trabalho pessoal do próprio contribuinte, </a:t>
            </a:r>
            <a:r>
              <a:rPr lang="pt-BR" sz="1700" dirty="0">
                <a:solidFill>
                  <a:srgbClr val="FF0000"/>
                </a:solidFill>
                <a:latin typeface="Verdana" panose="020B0604030504040204" pitchFamily="34" charset="0"/>
                <a:ea typeface="Verdana" panose="020B0604030504040204" pitchFamily="34" charset="0"/>
                <a:cs typeface="Arial" panose="020B0604020202020204" pitchFamily="34" charset="0"/>
              </a:rPr>
              <a:t>o </a:t>
            </a:r>
            <a:r>
              <a:rPr lang="pt-BR" sz="1700" dirty="0" err="1">
                <a:solidFill>
                  <a:srgbClr val="FF0000"/>
                </a:solidFill>
                <a:latin typeface="Verdana" panose="020B0604030504040204" pitchFamily="34" charset="0"/>
                <a:ea typeface="Verdana" panose="020B0604030504040204" pitchFamily="34" charset="0"/>
                <a:cs typeface="Arial" panose="020B0604020202020204" pitchFamily="34" charset="0"/>
              </a:rPr>
              <a:t>impôsto</a:t>
            </a:r>
            <a:r>
              <a:rPr lang="pt-BR" sz="1700" dirty="0">
                <a:solidFill>
                  <a:srgbClr val="FF0000"/>
                </a:solidFill>
                <a:latin typeface="Verdana" panose="020B0604030504040204" pitchFamily="34" charset="0"/>
                <a:ea typeface="Verdana" panose="020B0604030504040204" pitchFamily="34" charset="0"/>
                <a:cs typeface="Arial" panose="020B0604020202020204" pitchFamily="34" charset="0"/>
              </a:rPr>
              <a:t> será calculado, por meio de alíquotas fixas ou variáveis, em função da natureza do serviço ou de outros fatores pertinentes</a:t>
            </a:r>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 nestes não compreendida a importância paga a título de remuneração do próprio trabalho.</a:t>
            </a:r>
          </a:p>
          <a:p>
            <a:pPr algn="just"/>
            <a:endPar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algn="just"/>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 3º Quando os serviços a que se referem os itens 1, 4, 8, 25, 52, 88, 89, 90, 91 e 92 da lista anexa forem prestados por sociedades, estas ficarão sujeitas ao imposto na forma do § 1º, calculado </a:t>
            </a:r>
            <a:r>
              <a:rPr lang="pt-BR" sz="1700" dirty="0">
                <a:solidFill>
                  <a:srgbClr val="FF0000"/>
                </a:solidFill>
                <a:latin typeface="Verdana" panose="020B0604030504040204" pitchFamily="34" charset="0"/>
                <a:ea typeface="Verdana" panose="020B0604030504040204" pitchFamily="34" charset="0"/>
                <a:cs typeface="Arial" panose="020B0604020202020204" pitchFamily="34" charset="0"/>
              </a:rPr>
              <a:t>em relação a cada profissional habilitado</a:t>
            </a:r>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 sócio, empregado ou não, que preste serviços em nome da sociedade, embora assumindo responsabilidade pessoal, nos termos da lei aplicável. (Redação dada pela Lei Complementar nº 56, de 1987)</a:t>
            </a:r>
          </a:p>
        </p:txBody>
      </p:sp>
    </p:spTree>
    <p:extLst>
      <p:ext uri="{BB962C8B-B14F-4D97-AF65-F5344CB8AC3E}">
        <p14:creationId xmlns:p14="http://schemas.microsoft.com/office/powerpoint/2010/main" val="382136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ço Reservado para Número de Slide 2">
            <a:extLst>
              <a:ext uri="{FF2B5EF4-FFF2-40B4-BE49-F238E27FC236}">
                <a16:creationId xmlns:a16="http://schemas.microsoft.com/office/drawing/2014/main" id="{2272C89D-1D51-4FCF-B585-FABC450A1B6F}"/>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CaixaDeTexto 25">
            <a:extLst>
              <a:ext uri="{FF2B5EF4-FFF2-40B4-BE49-F238E27FC236}">
                <a16:creationId xmlns:a16="http://schemas.microsoft.com/office/drawing/2014/main" id="{D39A4C00-F858-4887-8443-41226FB0E7D8}"/>
              </a:ext>
            </a:extLst>
          </p:cNvPr>
          <p:cNvSpPr txBox="1"/>
          <p:nvPr/>
        </p:nvSpPr>
        <p:spPr>
          <a:xfrm>
            <a:off x="347700" y="1710388"/>
            <a:ext cx="11496599" cy="3880742"/>
          </a:xfrm>
          <a:prstGeom prst="rect">
            <a:avLst/>
          </a:prstGeom>
          <a:noFill/>
        </p:spPr>
        <p:txBody>
          <a:bodyPr wrap="square" rtlCol="0">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Sócio de Takano | Przepiorka Advogados;</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Conselheiro Julgador Representante dos Contribuintes do Conselho Municipal de Tributos de São Paulo - CMT/SP;</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Mestre em Tributação Internacional pelo Instituto Brasileiro de Direito Tributário – IBDT;</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Especialista em Direito Tributário e Direito Tributário Internacional pelo IBDT;</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Bacharel em Direito pela Universidade de São Paulo – USP;</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Editor Adjunto da Revista de Direito Tributário Atual do IBDT;</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Professor convidado e conferencista de Direito Tributário e Direito Tributário Internacional;</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Autor de artigos em mídia sobre Direito Tributário e Direito Tributário Internacional.</a:t>
            </a: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795B1322-8285-4ECA-B3F3-6B8A8B3C88DE}"/>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B2B46"/>
                </a:solidFill>
                <a:latin typeface="Verdana" panose="020B0604030504040204" pitchFamily="34" charset="0"/>
                <a:ea typeface="Verdana" panose="020B0604030504040204" pitchFamily="34" charset="0"/>
                <a:cs typeface="Arial" panose="020B0604020202020204" pitchFamily="34" charset="0"/>
              </a:rPr>
              <a:t>Michell Przepiorka</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michellprzepiorka@hotmail.com</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2919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Progressividade para SUP</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204282" y="2062264"/>
            <a:ext cx="10880725" cy="1787541"/>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00"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CaixaDeTexto 8">
            <a:extLst>
              <a:ext uri="{FF2B5EF4-FFF2-40B4-BE49-F238E27FC236}">
                <a16:creationId xmlns:a16="http://schemas.microsoft.com/office/drawing/2014/main" id="{17AAAFCE-8693-4149-8FC6-3CE58B86F7BD}"/>
              </a:ext>
            </a:extLst>
          </p:cNvPr>
          <p:cNvSpPr txBox="1"/>
          <p:nvPr/>
        </p:nvSpPr>
        <p:spPr>
          <a:xfrm>
            <a:off x="831587" y="2294314"/>
            <a:ext cx="10185325" cy="3046988"/>
          </a:xfrm>
          <a:prstGeom prst="rect">
            <a:avLst/>
          </a:prstGeom>
          <a:noFill/>
        </p:spPr>
        <p:txBody>
          <a:bodyPr wrap="square">
            <a:spAutoFit/>
          </a:bodyPr>
          <a:lstStyle/>
          <a:p>
            <a:pPr marL="285750" indent="-285750" algn="just">
              <a:buFont typeface="Wingdings" panose="05000000000000000000" pitchFamily="2" charset="2"/>
              <a:buChar char="ü"/>
            </a:pPr>
            <a:r>
              <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rPr>
              <a:t>CF - Art. 146. </a:t>
            </a:r>
            <a:r>
              <a:rPr lang="pt-BR" sz="1600" dirty="0">
                <a:solidFill>
                  <a:srgbClr val="FF0000"/>
                </a:solidFill>
                <a:latin typeface="Verdana" panose="020B0604030504040204" pitchFamily="34" charset="0"/>
                <a:ea typeface="Verdana" panose="020B0604030504040204" pitchFamily="34" charset="0"/>
                <a:cs typeface="Arial" panose="020B0604020202020204" pitchFamily="34" charset="0"/>
              </a:rPr>
              <a:t>Cabe à lei complementar</a:t>
            </a:r>
            <a:r>
              <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rPr>
              <a:t>:</a:t>
            </a:r>
          </a:p>
          <a:p>
            <a:pPr algn="just"/>
            <a:endPar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algn="just"/>
            <a:r>
              <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rPr>
              <a:t>III </a:t>
            </a:r>
            <a:r>
              <a:rPr lang="pt-BR" sz="1600" dirty="0">
                <a:solidFill>
                  <a:srgbClr val="FF0000"/>
                </a:solidFill>
                <a:latin typeface="Verdana" panose="020B0604030504040204" pitchFamily="34" charset="0"/>
                <a:ea typeface="Verdana" panose="020B0604030504040204" pitchFamily="34" charset="0"/>
                <a:cs typeface="Arial" panose="020B0604020202020204" pitchFamily="34" charset="0"/>
              </a:rPr>
              <a:t>- estabelecer normas gerais em matéria de legislação tributária</a:t>
            </a:r>
            <a:r>
              <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rPr>
              <a:t>, especialmente sobre:</a:t>
            </a:r>
          </a:p>
          <a:p>
            <a:pPr algn="just"/>
            <a:r>
              <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rPr>
              <a:t>a) definição de tributos e de suas espécies, bem como, em relação aos impostos discriminados nesta Constituição, a dos respectivos fatos geradores, </a:t>
            </a:r>
            <a:r>
              <a:rPr lang="pt-BR" sz="1600" dirty="0">
                <a:solidFill>
                  <a:srgbClr val="FF0000"/>
                </a:solidFill>
                <a:latin typeface="Verdana" panose="020B0604030504040204" pitchFamily="34" charset="0"/>
                <a:ea typeface="Verdana" panose="020B0604030504040204" pitchFamily="34" charset="0"/>
                <a:cs typeface="Arial" panose="020B0604020202020204" pitchFamily="34" charset="0"/>
              </a:rPr>
              <a:t>bases de cálculo </a:t>
            </a:r>
            <a:r>
              <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rPr>
              <a:t>e contribuintes; </a:t>
            </a:r>
          </a:p>
          <a:p>
            <a:pPr marL="342900" indent="-342900" algn="just">
              <a:buAutoNum type="alphaLcParenR"/>
            </a:pPr>
            <a:endPar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ü"/>
            </a:pPr>
            <a:r>
              <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rPr>
              <a:t>RE n.º 940.769 - o município não pode alterar/fixar regras para a sociedade </a:t>
            </a:r>
            <a:r>
              <a:rPr lang="pt-BR" sz="1600" dirty="0" err="1">
                <a:solidFill>
                  <a:srgbClr val="002345"/>
                </a:solidFill>
                <a:latin typeface="Verdana" panose="020B0604030504040204" pitchFamily="34" charset="0"/>
                <a:ea typeface="Verdana" panose="020B0604030504040204" pitchFamily="34" charset="0"/>
                <a:cs typeface="Arial" panose="020B0604020202020204" pitchFamily="34" charset="0"/>
              </a:rPr>
              <a:t>uniprofissional</a:t>
            </a:r>
            <a:endPar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ü"/>
            </a:pPr>
            <a:endPar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ü"/>
            </a:pPr>
            <a:r>
              <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rPr>
              <a:t>Súmula 663 STF - a tributação fixa foi recepcionada pela Constituição, pois a base de cálculo (fixa) não ofende a CF (reserva legal, da isonomia e do não confisco).</a:t>
            </a:r>
          </a:p>
          <a:p>
            <a:pPr marL="342900" indent="-342900" algn="just">
              <a:buAutoNum type="alphaLcParenR"/>
            </a:pPr>
            <a:endPar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Wingdings" panose="05000000000000000000" pitchFamily="2" charset="2"/>
              <a:buChar char="ü"/>
            </a:pPr>
            <a:endParaRPr lang="pt-BR" sz="1600"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3454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Progressividade para SUP</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695400" y="1413063"/>
            <a:ext cx="10880725" cy="3539430"/>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t>§ 12 As faixas de receita bruta mensal são:</a:t>
            </a:r>
            <a:b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br>
            <a:b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br>
            <a: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t>I - R$ 1.995,26 (mil novecentos e noventa e cinco reais e vinte e seis centavos) multiplicados pelo número de profissionais habilitados, até 5 (cinco) profissionais habilitados; </a:t>
            </a:r>
            <a:b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br>
            <a:b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br>
            <a: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t>II - R$ 5.000,00 (cinco mil reais) multiplicados pelo número de profissionais habilitados, para o número de profissionais que superar 5 (cinco), até 10 (dez) profissionais habilitados;</a:t>
            </a:r>
            <a:b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br>
            <a:b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br>
            <a: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t>III - R$ 10.000,00 (dez mil reais) multiplicados pelo número de profissionais habilitados, para o número de profissionais que superar 10 (dez), até 20 (vinte) profissionais habilitados;</a:t>
            </a:r>
            <a:b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br>
            <a:b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br>
            <a: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t>IV - R$ 20.000,00 (vinte mil reais) multiplicados pelo número de profissionais habilitados, para o número de profissionais que superar 20 (vinte), até 30 (trinta) profissionais habilitados; (...)</a:t>
            </a:r>
            <a:b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br>
            <a:b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br>
            <a: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t>§ 13 A apuração do imposto devido decorrerá do </a:t>
            </a:r>
            <a:r>
              <a:rPr lang="pt-BR" sz="1400" dirty="0">
                <a:solidFill>
                  <a:srgbClr val="FF0000"/>
                </a:solidFill>
                <a:latin typeface="Verdana" panose="020B0604030504040204" pitchFamily="34" charset="0"/>
                <a:ea typeface="Verdana" panose="020B0604030504040204" pitchFamily="34" charset="0"/>
                <a:cs typeface="Arial" panose="020B0604020202020204" pitchFamily="34" charset="0"/>
              </a:rPr>
              <a:t>somatório progressivo </a:t>
            </a:r>
            <a:r>
              <a:rPr lang="pt-BR" sz="1400" dirty="0">
                <a:solidFill>
                  <a:srgbClr val="002345"/>
                </a:solidFill>
                <a:latin typeface="Verdana" panose="020B0604030504040204" pitchFamily="34" charset="0"/>
                <a:ea typeface="Verdana" panose="020B0604030504040204" pitchFamily="34" charset="0"/>
                <a:cs typeface="Arial" panose="020B0604020202020204" pitchFamily="34" charset="0"/>
              </a:rPr>
              <a:t>dos produtos entre as faixas de receita bruta obtidas e a alíquota incidente sobre o serviço prestado.</a:t>
            </a: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2" name="Tabela 1">
            <a:extLst>
              <a:ext uri="{FF2B5EF4-FFF2-40B4-BE49-F238E27FC236}">
                <a16:creationId xmlns:a16="http://schemas.microsoft.com/office/drawing/2014/main" id="{75B5F5E8-81AF-45CE-9527-0DA52F5803D6}"/>
              </a:ext>
            </a:extLst>
          </p:cNvPr>
          <p:cNvGraphicFramePr>
            <a:graphicFrameLocks noGrp="1"/>
          </p:cNvGraphicFramePr>
          <p:nvPr>
            <p:extLst>
              <p:ext uri="{D42A27DB-BD31-4B8C-83A1-F6EECF244321}">
                <p14:modId xmlns:p14="http://schemas.microsoft.com/office/powerpoint/2010/main" val="358553700"/>
              </p:ext>
            </p:extLst>
          </p:nvPr>
        </p:nvGraphicFramePr>
        <p:xfrm>
          <a:off x="2751847" y="5038752"/>
          <a:ext cx="7004995" cy="1678853"/>
        </p:xfrm>
        <a:graphic>
          <a:graphicData uri="http://schemas.openxmlformats.org/drawingml/2006/table">
            <a:tbl>
              <a:tblPr firstRow="1" firstCol="1" bandRow="1">
                <a:tableStyleId>{5C22544A-7EE6-4342-B048-85BDC9FD1C3A}</a:tableStyleId>
              </a:tblPr>
              <a:tblGrid>
                <a:gridCol w="1416026">
                  <a:extLst>
                    <a:ext uri="{9D8B030D-6E8A-4147-A177-3AD203B41FA5}">
                      <a16:colId xmlns:a16="http://schemas.microsoft.com/office/drawing/2014/main" val="2193110897"/>
                    </a:ext>
                  </a:extLst>
                </a:gridCol>
                <a:gridCol w="1069245">
                  <a:extLst>
                    <a:ext uri="{9D8B030D-6E8A-4147-A177-3AD203B41FA5}">
                      <a16:colId xmlns:a16="http://schemas.microsoft.com/office/drawing/2014/main" val="3499650249"/>
                    </a:ext>
                  </a:extLst>
                </a:gridCol>
                <a:gridCol w="881404">
                  <a:extLst>
                    <a:ext uri="{9D8B030D-6E8A-4147-A177-3AD203B41FA5}">
                      <a16:colId xmlns:a16="http://schemas.microsoft.com/office/drawing/2014/main" val="3898543967"/>
                    </a:ext>
                  </a:extLst>
                </a:gridCol>
                <a:gridCol w="1954982">
                  <a:extLst>
                    <a:ext uri="{9D8B030D-6E8A-4147-A177-3AD203B41FA5}">
                      <a16:colId xmlns:a16="http://schemas.microsoft.com/office/drawing/2014/main" val="1269208594"/>
                    </a:ext>
                  </a:extLst>
                </a:gridCol>
                <a:gridCol w="1024452">
                  <a:extLst>
                    <a:ext uri="{9D8B030D-6E8A-4147-A177-3AD203B41FA5}">
                      <a16:colId xmlns:a16="http://schemas.microsoft.com/office/drawing/2014/main" val="1490182315"/>
                    </a:ext>
                  </a:extLst>
                </a:gridCol>
                <a:gridCol w="658886">
                  <a:extLst>
                    <a:ext uri="{9D8B030D-6E8A-4147-A177-3AD203B41FA5}">
                      <a16:colId xmlns:a16="http://schemas.microsoft.com/office/drawing/2014/main" val="3940532147"/>
                    </a:ext>
                  </a:extLst>
                </a:gridCol>
              </a:tblGrid>
              <a:tr h="365760">
                <a:tc>
                  <a:txBody>
                    <a:bodyPr/>
                    <a:lstStyle/>
                    <a:p>
                      <a:r>
                        <a:rPr lang="pt-BR" sz="1100">
                          <a:effectLst/>
                        </a:rPr>
                        <a:t>Aumento da base de cálculo</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r>
                        <a:rPr lang="pt-BR" sz="1100">
                          <a:effectLst/>
                        </a:rPr>
                        <a:t>Base de cálculo</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r>
                        <a:rPr lang="pt-BR" sz="1100">
                          <a:effectLst/>
                        </a:rPr>
                        <a:t>Sócios (teto)</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r>
                        <a:rPr lang="pt-BR" sz="1100">
                          <a:effectLst/>
                        </a:rPr>
                        <a:t>Aumento por sócio</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r>
                        <a:rPr lang="pt-BR" sz="1100">
                          <a:effectLst/>
                        </a:rPr>
                        <a:t>Regra antiga</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r>
                        <a:rPr lang="pt-BR" sz="1100">
                          <a:effectLst/>
                        </a:rPr>
                        <a:t>Aumento</a:t>
                      </a:r>
                      <a:endParaRPr lang="pt-B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948631173"/>
                  </a:ext>
                </a:extLst>
              </a:tr>
              <a:tr h="215813">
                <a:tc>
                  <a:txBody>
                    <a:bodyPr/>
                    <a:lstStyle/>
                    <a:p>
                      <a:pPr algn="ctr"/>
                      <a:r>
                        <a:rPr lang="pt-BR" sz="1100">
                          <a:effectLst/>
                        </a:rPr>
                        <a:t>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2000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5</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R$                   10.000,00 </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000">
                          <a:effectLst/>
                        </a:rPr>
                        <a:t>9.976,30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100">
                          <a:effectLst/>
                        </a:rPr>
                        <a:t>100%</a:t>
                      </a:r>
                      <a:endParaRPr lang="pt-B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072685408"/>
                  </a:ext>
                </a:extLst>
              </a:tr>
              <a:tr h="182880">
                <a:tc>
                  <a:txBody>
                    <a:bodyPr/>
                    <a:lstStyle/>
                    <a:p>
                      <a:pPr algn="ctr"/>
                      <a:r>
                        <a:rPr lang="pt-BR" sz="1100">
                          <a:effectLst/>
                        </a:rPr>
                        <a:t>250%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5000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10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R$                   50.000,00 </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000">
                          <a:effectLst/>
                        </a:rPr>
                        <a:t>19.952,60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100">
                          <a:effectLst/>
                        </a:rPr>
                        <a:t>251%</a:t>
                      </a:r>
                      <a:endParaRPr lang="pt-B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326577142"/>
                  </a:ext>
                </a:extLst>
              </a:tr>
              <a:tr h="182880">
                <a:tc>
                  <a:txBody>
                    <a:bodyPr/>
                    <a:lstStyle/>
                    <a:p>
                      <a:pPr algn="ctr"/>
                      <a:r>
                        <a:rPr lang="pt-BR" sz="1100">
                          <a:effectLst/>
                        </a:rPr>
                        <a:t>500%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10000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20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R$                 200.000,00 </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000">
                          <a:effectLst/>
                        </a:rPr>
                        <a:t>39.905,20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100">
                          <a:effectLst/>
                        </a:rPr>
                        <a:t>501%</a:t>
                      </a:r>
                      <a:endParaRPr lang="pt-B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183199501"/>
                  </a:ext>
                </a:extLst>
              </a:tr>
              <a:tr h="182880">
                <a:tc>
                  <a:txBody>
                    <a:bodyPr/>
                    <a:lstStyle/>
                    <a:p>
                      <a:pPr algn="ctr"/>
                      <a:r>
                        <a:rPr lang="pt-BR" sz="1100">
                          <a:effectLst/>
                        </a:rPr>
                        <a:t>1000%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20000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30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R$                 600.000,00 </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000">
                          <a:effectLst/>
                        </a:rPr>
                        <a:t>59.857,80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100">
                          <a:effectLst/>
                        </a:rPr>
                        <a:t>1002%</a:t>
                      </a:r>
                      <a:endParaRPr lang="pt-B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457335197"/>
                  </a:ext>
                </a:extLst>
              </a:tr>
              <a:tr h="182880">
                <a:tc>
                  <a:txBody>
                    <a:bodyPr/>
                    <a:lstStyle/>
                    <a:p>
                      <a:pPr algn="ctr"/>
                      <a:r>
                        <a:rPr lang="pt-BR" sz="1100">
                          <a:effectLst/>
                        </a:rPr>
                        <a:t>1500%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30000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50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R$             1.500.000,00 </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000">
                          <a:effectLst/>
                        </a:rPr>
                        <a:t>99.763,00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100">
                          <a:effectLst/>
                        </a:rPr>
                        <a:t>1504%</a:t>
                      </a:r>
                      <a:endParaRPr lang="pt-B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1172005"/>
                  </a:ext>
                </a:extLst>
              </a:tr>
              <a:tr h="182880">
                <a:tc>
                  <a:txBody>
                    <a:bodyPr/>
                    <a:lstStyle/>
                    <a:p>
                      <a:pPr algn="ctr"/>
                      <a:r>
                        <a:rPr lang="pt-BR" sz="1100">
                          <a:effectLst/>
                        </a:rPr>
                        <a:t>2000%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40000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100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R$             4.000.000,00 </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000">
                          <a:effectLst/>
                        </a:rPr>
                        <a:t>199.526,00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100">
                          <a:effectLst/>
                        </a:rPr>
                        <a:t>2005%</a:t>
                      </a:r>
                      <a:endParaRPr lang="pt-B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599224929"/>
                  </a:ext>
                </a:extLst>
              </a:tr>
              <a:tr h="182880">
                <a:tc>
                  <a:txBody>
                    <a:bodyPr/>
                    <a:lstStyle/>
                    <a:p>
                      <a:pPr algn="ctr"/>
                      <a:r>
                        <a:rPr lang="pt-BR" sz="1100">
                          <a:effectLst/>
                        </a:rPr>
                        <a:t>3000%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60000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200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r>
                        <a:rPr lang="pt-BR" sz="1100">
                          <a:effectLst/>
                        </a:rPr>
                        <a:t>R$           12.000.000,00 </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000">
                          <a:effectLst/>
                        </a:rPr>
                        <a:t>399.052,00</a:t>
                      </a:r>
                      <a:endParaRPr lang="pt-BR"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pt-BR" sz="1100" dirty="0">
                          <a:effectLst/>
                        </a:rPr>
                        <a:t>3007%</a:t>
                      </a:r>
                      <a:endParaRPr lang="pt-B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84310584"/>
                  </a:ext>
                </a:extLst>
              </a:tr>
            </a:tbl>
          </a:graphicData>
        </a:graphic>
      </p:graphicFrame>
      <p:sp>
        <p:nvSpPr>
          <p:cNvPr id="3" name="Rectangle 1">
            <a:extLst>
              <a:ext uri="{FF2B5EF4-FFF2-40B4-BE49-F238E27FC236}">
                <a16:creationId xmlns:a16="http://schemas.microsoft.com/office/drawing/2014/main" id="{3640B23E-E374-4B66-B6CB-279B5FD0FA56}"/>
              </a:ext>
            </a:extLst>
          </p:cNvPr>
          <p:cNvSpPr>
            <a:spLocks noChangeArrowheads="1"/>
          </p:cNvSpPr>
          <p:nvPr/>
        </p:nvSpPr>
        <p:spPr bwMode="auto">
          <a:xfrm>
            <a:off x="2946400" y="3178175"/>
            <a:ext cx="129004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0296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Progressividade para SUP</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655637" y="1430310"/>
            <a:ext cx="10880725" cy="3231654"/>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algn="just"/>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Art. 150. Sem prejuízo de outras garantias asseguradas ao contribuinte, é vedado à União, aos Estados, ao Distrito Federal e aos Municípios:</a:t>
            </a:r>
          </a:p>
          <a:p>
            <a:pPr algn="just"/>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II - </a:t>
            </a:r>
            <a:r>
              <a:rPr lang="pt-BR" sz="1700" u="sng" dirty="0">
                <a:solidFill>
                  <a:srgbClr val="FF0000"/>
                </a:solidFill>
                <a:latin typeface="Verdana" panose="020B0604030504040204" pitchFamily="34" charset="0"/>
                <a:ea typeface="Verdana" panose="020B0604030504040204" pitchFamily="34" charset="0"/>
                <a:cs typeface="Arial" panose="020B0604020202020204" pitchFamily="34" charset="0"/>
              </a:rPr>
              <a:t>instituir tratamento desigual entre contribuintes que se encontrem em situação equivalente, proibida qualquer distinção em razão de ocupação profissional ou função por eles exercida, independentemente da denominação jurídica dos rendimentos, títulos ou direitos</a:t>
            </a:r>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a:t>
            </a:r>
          </a:p>
          <a:p>
            <a:pPr algn="just"/>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IV - utilizar tributo com </a:t>
            </a:r>
            <a:r>
              <a:rPr lang="pt-BR" sz="1700" dirty="0">
                <a:solidFill>
                  <a:srgbClr val="FF0000"/>
                </a:solidFill>
                <a:latin typeface="Verdana" panose="020B0604030504040204" pitchFamily="34" charset="0"/>
                <a:ea typeface="Verdana" panose="020B0604030504040204" pitchFamily="34" charset="0"/>
                <a:cs typeface="Arial" panose="020B0604020202020204" pitchFamily="34" charset="0"/>
              </a:rPr>
              <a:t>efeito de confisco</a:t>
            </a:r>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a:t>
            </a:r>
          </a:p>
          <a:p>
            <a:pPr marL="285750" indent="-285750">
              <a:buFont typeface="Wingdings" panose="05000000000000000000" pitchFamily="2" charset="2"/>
              <a:buChar char="ü"/>
            </a:pPr>
            <a:endPar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ü"/>
            </a:pPr>
            <a:r>
              <a:rPr lang="pt-BR" sz="1700" dirty="0">
                <a:solidFill>
                  <a:srgbClr val="FF0000"/>
                </a:solidFill>
                <a:latin typeface="Verdana" panose="020B0604030504040204" pitchFamily="34" charset="0"/>
                <a:ea typeface="Verdana" panose="020B0604030504040204" pitchFamily="34" charset="0"/>
                <a:cs typeface="Arial" panose="020B0604020202020204" pitchFamily="34" charset="0"/>
              </a:rPr>
              <a:t>Alíquota fixa x cálculo baseado em faixas de receita bruta mensal</a:t>
            </a:r>
          </a:p>
          <a:p>
            <a:pPr marL="285750" indent="-285750">
              <a:buFont typeface="Wingdings" panose="05000000000000000000" pitchFamily="2" charset="2"/>
              <a:buChar char="ü"/>
            </a:pPr>
            <a:endParaRPr lang="pt-BR" sz="1700" dirty="0">
              <a:solidFill>
                <a:srgbClr val="FF0000"/>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ü"/>
            </a:pPr>
            <a:r>
              <a:rPr lang="pt-BR" sz="1700" dirty="0">
                <a:solidFill>
                  <a:srgbClr val="FF0000"/>
                </a:solidFill>
                <a:latin typeface="Verdana" panose="020B0604030504040204" pitchFamily="34" charset="0"/>
                <a:ea typeface="Verdana" panose="020B0604030504040204" pitchFamily="34" charset="0"/>
                <a:cs typeface="Arial" panose="020B0604020202020204" pitchFamily="34" charset="0"/>
              </a:rPr>
              <a:t>Progressividade (justiça tributária)</a:t>
            </a:r>
            <a:r>
              <a:rPr lang="pt-BR" sz="1700" dirty="0">
                <a:solidFill>
                  <a:srgbClr val="002345"/>
                </a:solidFill>
                <a:latin typeface="Verdana" panose="020B0604030504040204" pitchFamily="34" charset="0"/>
                <a:ea typeface="Verdana" panose="020B0604030504040204" pitchFamily="34" charset="0"/>
                <a:cs typeface="Arial" panose="020B0604020202020204" pitchFamily="34" charset="0"/>
              </a:rPr>
              <a:t> – majora-se uma outra variável relativa à pessoa ou ao objeto a serem tributados, em regra, é a base de cálculo correspondente (Imposto de Renda ou tributos reais, IPTU, ITR e ITCMD).</a:t>
            </a: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Rectangle 1">
            <a:extLst>
              <a:ext uri="{FF2B5EF4-FFF2-40B4-BE49-F238E27FC236}">
                <a16:creationId xmlns:a16="http://schemas.microsoft.com/office/drawing/2014/main" id="{3640B23E-E374-4B66-B6CB-279B5FD0FA56}"/>
              </a:ext>
            </a:extLst>
          </p:cNvPr>
          <p:cNvSpPr>
            <a:spLocks noChangeArrowheads="1"/>
          </p:cNvSpPr>
          <p:nvPr/>
        </p:nvSpPr>
        <p:spPr bwMode="auto">
          <a:xfrm>
            <a:off x="2946400" y="3178175"/>
            <a:ext cx="129004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5" name="Imagem 4">
            <a:extLst>
              <a:ext uri="{FF2B5EF4-FFF2-40B4-BE49-F238E27FC236}">
                <a16:creationId xmlns:a16="http://schemas.microsoft.com/office/drawing/2014/main" id="{5EBBC216-862C-4096-B04B-071F4757B957}"/>
              </a:ext>
            </a:extLst>
          </p:cNvPr>
          <p:cNvPicPr>
            <a:picLocks noChangeAspect="1"/>
          </p:cNvPicPr>
          <p:nvPr/>
        </p:nvPicPr>
        <p:blipFill>
          <a:blip r:embed="rId3"/>
          <a:stretch>
            <a:fillRect/>
          </a:stretch>
        </p:blipFill>
        <p:spPr>
          <a:xfrm>
            <a:off x="368708" y="5000625"/>
            <a:ext cx="4518287" cy="1641475"/>
          </a:xfrm>
          <a:prstGeom prst="rect">
            <a:avLst/>
          </a:prstGeom>
        </p:spPr>
      </p:pic>
      <p:sp>
        <p:nvSpPr>
          <p:cNvPr id="9" name="CaixaDeTexto 8">
            <a:extLst>
              <a:ext uri="{FF2B5EF4-FFF2-40B4-BE49-F238E27FC236}">
                <a16:creationId xmlns:a16="http://schemas.microsoft.com/office/drawing/2014/main" id="{925436B0-0372-4F88-88D9-B1A167205FF6}"/>
              </a:ext>
            </a:extLst>
          </p:cNvPr>
          <p:cNvSpPr txBox="1"/>
          <p:nvPr/>
        </p:nvSpPr>
        <p:spPr>
          <a:xfrm>
            <a:off x="4729017" y="5232146"/>
            <a:ext cx="5876535" cy="923330"/>
          </a:xfrm>
          <a:prstGeom prst="rect">
            <a:avLst/>
          </a:prstGeom>
          <a:noFill/>
        </p:spPr>
        <p:txBody>
          <a:bodyPr wrap="square">
            <a:spAutoFit/>
          </a:bodyPr>
          <a:lstStyle/>
          <a:p>
            <a:r>
              <a:rPr lang="pt-BR" dirty="0">
                <a:hlinkClick r:id="rId4"/>
              </a:rPr>
              <a:t>https://valor.globo.com/legislacao/valor-juridico/coluna/advogados-vao-a-justica-contra-aumento-de-iss-em-sao-paulo.ghtml</a:t>
            </a:r>
            <a:r>
              <a:rPr lang="pt-BR" dirty="0"/>
              <a:t> </a:t>
            </a:r>
          </a:p>
        </p:txBody>
      </p:sp>
    </p:spTree>
    <p:extLst>
      <p:ext uri="{BB962C8B-B14F-4D97-AF65-F5344CB8AC3E}">
        <p14:creationId xmlns:p14="http://schemas.microsoft.com/office/powerpoint/2010/main" val="3224282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401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695400" y="379251"/>
            <a:ext cx="6021644" cy="526939"/>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Perguntas</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Rectangle 1">
            <a:extLst>
              <a:ext uri="{FF2B5EF4-FFF2-40B4-BE49-F238E27FC236}">
                <a16:creationId xmlns:a16="http://schemas.microsoft.com/office/drawing/2014/main" id="{3640B23E-E374-4B66-B6CB-279B5FD0FA56}"/>
              </a:ext>
            </a:extLst>
          </p:cNvPr>
          <p:cNvSpPr>
            <a:spLocks noChangeArrowheads="1"/>
          </p:cNvSpPr>
          <p:nvPr/>
        </p:nvSpPr>
        <p:spPr bwMode="auto">
          <a:xfrm>
            <a:off x="2946400" y="3178175"/>
            <a:ext cx="129004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2" name="CaixaDeTexto 1">
            <a:extLst>
              <a:ext uri="{FF2B5EF4-FFF2-40B4-BE49-F238E27FC236}">
                <a16:creationId xmlns:a16="http://schemas.microsoft.com/office/drawing/2014/main" id="{BDE1BBC8-48F7-43AE-8678-A8C2D4D590FF}"/>
              </a:ext>
            </a:extLst>
          </p:cNvPr>
          <p:cNvSpPr txBox="1"/>
          <p:nvPr/>
        </p:nvSpPr>
        <p:spPr>
          <a:xfrm>
            <a:off x="1274906" y="1985818"/>
            <a:ext cx="9494693" cy="1938992"/>
          </a:xfrm>
          <a:prstGeom prst="rect">
            <a:avLst/>
          </a:prstGeom>
          <a:noFill/>
        </p:spPr>
        <p:txBody>
          <a:bodyPr wrap="square" rtlCol="0">
            <a:spAutoFit/>
          </a:bodyPr>
          <a:lstStyle/>
          <a:p>
            <a:pPr marL="285750" indent="-285750">
              <a:buFontTx/>
              <a:buChar char="-"/>
            </a:pPr>
            <a:r>
              <a:rPr lang="pt-BR" sz="2400" dirty="0"/>
              <a:t>Como se dará a prova da simulação e conhecimento do tomador?</a:t>
            </a:r>
          </a:p>
          <a:p>
            <a:pPr marL="285750" indent="-285750">
              <a:buFontTx/>
              <a:buChar char="-"/>
            </a:pPr>
            <a:r>
              <a:rPr lang="pt-BR" sz="2400" dirty="0"/>
              <a:t>Como a facultatividade vai eximir a responsabilidade do tomador?</a:t>
            </a:r>
          </a:p>
          <a:p>
            <a:pPr marL="285750" indent="-285750">
              <a:buFontTx/>
              <a:buChar char="-"/>
            </a:pPr>
            <a:r>
              <a:rPr lang="pt-BR" sz="2400" dirty="0"/>
              <a:t>Como isso vai influenciar a decisão empresarial? Inscrito x não inscrito</a:t>
            </a:r>
          </a:p>
          <a:p>
            <a:pPr marL="285750" indent="-285750">
              <a:buFontTx/>
              <a:buChar char="-"/>
            </a:pPr>
            <a:r>
              <a:rPr lang="pt-BR" sz="2400" dirty="0"/>
              <a:t>Aplicar a responsabilidade face ao tomador e uma multa de 100% é proporcional? Pode ferir dispositivos de responsabilidade do CTN?</a:t>
            </a:r>
          </a:p>
        </p:txBody>
      </p:sp>
    </p:spTree>
    <p:extLst>
      <p:ext uri="{BB962C8B-B14F-4D97-AF65-F5344CB8AC3E}">
        <p14:creationId xmlns:p14="http://schemas.microsoft.com/office/powerpoint/2010/main" val="93973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ço Reservado para Número de Slide 2">
            <a:extLst>
              <a:ext uri="{FF2B5EF4-FFF2-40B4-BE49-F238E27FC236}">
                <a16:creationId xmlns:a16="http://schemas.microsoft.com/office/drawing/2014/main" id="{2272C89D-1D51-4FCF-B585-FABC450A1B6F}"/>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CaixaDeTexto 25">
            <a:extLst>
              <a:ext uri="{FF2B5EF4-FFF2-40B4-BE49-F238E27FC236}">
                <a16:creationId xmlns:a16="http://schemas.microsoft.com/office/drawing/2014/main" id="{D39A4C00-F858-4887-8443-41226FB0E7D8}"/>
              </a:ext>
            </a:extLst>
          </p:cNvPr>
          <p:cNvSpPr txBox="1"/>
          <p:nvPr/>
        </p:nvSpPr>
        <p:spPr>
          <a:xfrm>
            <a:off x="615502" y="1452903"/>
            <a:ext cx="11496599" cy="4324261"/>
          </a:xfrm>
          <a:prstGeom prst="rect">
            <a:avLst/>
          </a:prstGeom>
          <a:noFill/>
        </p:spPr>
        <p:txBody>
          <a:bodyPr wrap="square" rtlCol="0">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Sócio de FCR Law.</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Doutorando em Direito Público (Universidade de Coimbra – Portugal).</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Mestre em Tributação Internacional (IBDT-USP).</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Juiz do Tribunal de Impostos e Taxas do Estado de São Paulo (20-23)</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Diretor Regional da Associação Nacional de Executivos de Finanças, Administração e Contabilidade (</a:t>
            </a:r>
            <a:r>
              <a:rPr lang="pt-BR" sz="1588" dirty="0" err="1">
                <a:solidFill>
                  <a:srgbClr val="0B2B46"/>
                </a:solidFill>
                <a:latin typeface="Verdana" panose="020B0604030504040204" pitchFamily="34" charset="0"/>
                <a:ea typeface="Verdana" panose="020B0604030504040204" pitchFamily="34" charset="0"/>
                <a:cs typeface="Arial" panose="020B0604020202020204" pitchFamily="34" charset="0"/>
              </a:rPr>
              <a:t>Anefac</a:t>
            </a: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Palestrante e Instrutor do Conselho Regional de Contabilidade – CRC-SP</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Professor convidado e conferencista de Direito Tributário e Contabilidade em universidades e cursos</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Especialista em Direito Tributário e Empresarial, com MBA em Gestão Tributária.</a:t>
            </a:r>
          </a:p>
          <a:p>
            <a:pPr marL="378219" indent="-302575">
              <a:lnSpc>
                <a:spcPct val="150000"/>
              </a:lnSpc>
              <a:spcBef>
                <a:spcPts val="265"/>
              </a:spcBef>
              <a:spcAft>
                <a:spcPts val="265"/>
              </a:spcAft>
              <a:buClr>
                <a:srgbClr val="DD5431"/>
              </a:buClr>
              <a:buFont typeface="Wingdings" panose="05000000000000000000" pitchFamily="2" charset="2"/>
              <a:buChar char="ü"/>
              <a:tabLst>
                <a:tab pos="159132" algn="l"/>
                <a:tab pos="396709" algn="l"/>
              </a:tabLst>
            </a:pPr>
            <a:r>
              <a:rPr lang="pt-BR" sz="1588" dirty="0">
                <a:solidFill>
                  <a:srgbClr val="0B2B46"/>
                </a:solidFill>
                <a:latin typeface="Verdana" panose="020B0604030504040204" pitchFamily="34" charset="0"/>
                <a:ea typeface="Verdana" panose="020B0604030504040204" pitchFamily="34" charset="0"/>
                <a:cs typeface="Arial" panose="020B0604020202020204" pitchFamily="34" charset="0"/>
              </a:rPr>
              <a:t>Autor de artigos em mídia sobre Direito Tributário e Contabilidade.</a:t>
            </a: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795B1322-8285-4ECA-B3F3-6B8A8B3C88DE}"/>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a:solidFill>
                  <a:srgbClr val="0B2B46"/>
                </a:solidFill>
                <a:latin typeface="Verdana" panose="020B0604030504040204" pitchFamily="34" charset="0"/>
                <a:ea typeface="Verdana" panose="020B0604030504040204" pitchFamily="34" charset="0"/>
                <a:cs typeface="Arial" panose="020B0604020202020204" pitchFamily="34" charset="0"/>
              </a:rPr>
              <a:t>Rodrigo Lazaro</a:t>
            </a:r>
            <a:br>
              <a:rPr lang="pt-BR" sz="2824" b="1" spc="-35">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a:solidFill>
                  <a:srgbClr val="DD5431"/>
                </a:solidFill>
                <a:latin typeface="Verdana" panose="020B0604030504040204" pitchFamily="34" charset="0"/>
                <a:ea typeface="Verdana" panose="020B0604030504040204" pitchFamily="34" charset="0"/>
                <a:cs typeface="Arial" panose="020B0604020202020204" pitchFamily="34" charset="0"/>
              </a:rPr>
              <a:t>rodrigo.lazaro@fcrlaw.com.br</a:t>
            </a:r>
            <a:endParaRPr lang="en-US" sz="2118" b="1">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0074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2658140" y="2730500"/>
            <a:ext cx="6294438" cy="1397000"/>
          </a:xfrm>
        </p:spPr>
        <p:txBody>
          <a:bodyPr>
            <a:norm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dirty="0">
                <a:solidFill>
                  <a:srgbClr val="07263B"/>
                </a:solidFill>
                <a:latin typeface="Verdana" panose="020B0604030504040204" pitchFamily="34" charset="0"/>
                <a:ea typeface="Verdana" panose="020B0604030504040204" pitchFamily="34" charset="0"/>
              </a:rPr>
              <a:t>ISS</a:t>
            </a:r>
            <a:br>
              <a:rPr lang="pt-BR" sz="2824" b="1" dirty="0">
                <a:solidFill>
                  <a:srgbClr val="07263B"/>
                </a:solidFill>
                <a:latin typeface="Verdana" panose="020B0604030504040204" pitchFamily="34" charset="0"/>
                <a:ea typeface="Verdana" panose="020B0604030504040204" pitchFamily="34" charset="0"/>
              </a:rPr>
            </a:br>
            <a:r>
              <a:rPr lang="pt-BR" sz="2118" b="1" dirty="0">
                <a:solidFill>
                  <a:srgbClr val="DD5431"/>
                </a:solidFill>
                <a:latin typeface="Verdana" panose="020B0604030504040204" pitchFamily="34" charset="0"/>
                <a:ea typeface="Verdana" panose="020B0604030504040204" pitchFamily="34" charset="0"/>
              </a:rPr>
              <a:t>Guerra Fiscal</a:t>
            </a:r>
            <a:endParaRPr lang="pt-BR" sz="2471" b="1" dirty="0">
              <a:solidFill>
                <a:srgbClr val="DD5431"/>
              </a:solidFill>
              <a:latin typeface="Verdana" panose="020B0604030504040204" pitchFamily="34" charset="0"/>
              <a:ea typeface="Verdana" panose="020B0604030504040204" pitchFamily="34" charset="0"/>
            </a:endParaRPr>
          </a:p>
        </p:txBody>
      </p:sp>
      <p:sp>
        <p:nvSpPr>
          <p:cNvPr id="3" name="Espaço Reservado para Número de Slide 2">
            <a:extLst>
              <a:ext uri="{FF2B5EF4-FFF2-40B4-BE49-F238E27FC236}">
                <a16:creationId xmlns:a16="http://schemas.microsoft.com/office/drawing/2014/main" id="{7286EE17-5EED-4360-BDBF-BEBBCC56C105}"/>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2225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para a Direita 11">
            <a:extLst>
              <a:ext uri="{FF2B5EF4-FFF2-40B4-BE49-F238E27FC236}">
                <a16:creationId xmlns:a16="http://schemas.microsoft.com/office/drawing/2014/main" id="{775ACEC0-2318-4989-93A8-DF5D851032AB}"/>
              </a:ext>
            </a:extLst>
          </p:cNvPr>
          <p:cNvSpPr/>
          <p:nvPr/>
        </p:nvSpPr>
        <p:spPr>
          <a:xfrm>
            <a:off x="9352149" y="2730100"/>
            <a:ext cx="2207987" cy="44913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pt-BR" sz="971"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Seta: para a Direita 9">
            <a:extLst>
              <a:ext uri="{FF2B5EF4-FFF2-40B4-BE49-F238E27FC236}">
                <a16:creationId xmlns:a16="http://schemas.microsoft.com/office/drawing/2014/main" id="{5804062F-CF41-4019-BA95-D171BDA610E3}"/>
              </a:ext>
            </a:extLst>
          </p:cNvPr>
          <p:cNvSpPr/>
          <p:nvPr/>
        </p:nvSpPr>
        <p:spPr>
          <a:xfrm>
            <a:off x="3808687" y="2761038"/>
            <a:ext cx="1243881" cy="19060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pt-BR" sz="971"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pic>
        <p:nvPicPr>
          <p:cNvPr id="3" name="Imagem 2">
            <a:extLst>
              <a:ext uri="{FF2B5EF4-FFF2-40B4-BE49-F238E27FC236}">
                <a16:creationId xmlns:a16="http://schemas.microsoft.com/office/drawing/2014/main" id="{DB5CEF3D-5CD3-4E16-9071-BC0BE2A85A22}"/>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0"/>
                    </a14:imgEffect>
                  </a14:imgLayer>
                </a14:imgProps>
              </a:ext>
            </a:extLst>
          </a:blip>
          <a:stretch>
            <a:fillRect/>
          </a:stretch>
        </p:blipFill>
        <p:spPr>
          <a:xfrm>
            <a:off x="0" y="0"/>
            <a:ext cx="10358466" cy="6824663"/>
          </a:xfrm>
          <a:prstGeom prst="rect">
            <a:avLst/>
          </a:prstGeom>
        </p:spPr>
      </p:pic>
      <p:pic>
        <p:nvPicPr>
          <p:cNvPr id="5" name="Gráfico 4" descr="Escola com preenchimento sólido">
            <a:extLst>
              <a:ext uri="{FF2B5EF4-FFF2-40B4-BE49-F238E27FC236}">
                <a16:creationId xmlns:a16="http://schemas.microsoft.com/office/drawing/2014/main" id="{8C0428F0-2253-4FD4-AF0E-3A3455D50E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8146" y="2074215"/>
            <a:ext cx="717870" cy="717870"/>
          </a:xfrm>
          <a:prstGeom prst="rect">
            <a:avLst/>
          </a:prstGeom>
        </p:spPr>
      </p:pic>
      <p:pic>
        <p:nvPicPr>
          <p:cNvPr id="13" name="Gráfico 12" descr="Homem estrutura de tópicos">
            <a:extLst>
              <a:ext uri="{FF2B5EF4-FFF2-40B4-BE49-F238E27FC236}">
                <a16:creationId xmlns:a16="http://schemas.microsoft.com/office/drawing/2014/main" id="{BD098F23-4D2F-4712-88CA-C25FC44A15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26698" y="2909319"/>
            <a:ext cx="457200" cy="457200"/>
          </a:xfrm>
          <a:prstGeom prst="rect">
            <a:avLst/>
          </a:prstGeom>
        </p:spPr>
      </p:pic>
      <p:pic>
        <p:nvPicPr>
          <p:cNvPr id="15" name="Gráfico 14" descr="Mulher com preenchimento sólido">
            <a:extLst>
              <a:ext uri="{FF2B5EF4-FFF2-40B4-BE49-F238E27FC236}">
                <a16:creationId xmlns:a16="http://schemas.microsoft.com/office/drawing/2014/main" id="{EE1F726A-BB5A-4849-890D-493757775C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50000" y="2906685"/>
            <a:ext cx="379908" cy="379908"/>
          </a:xfrm>
          <a:prstGeom prst="rect">
            <a:avLst/>
          </a:prstGeom>
        </p:spPr>
      </p:pic>
      <p:pic>
        <p:nvPicPr>
          <p:cNvPr id="17" name="Gráfico 16" descr="Mulher estrutura de tópicos">
            <a:extLst>
              <a:ext uri="{FF2B5EF4-FFF2-40B4-BE49-F238E27FC236}">
                <a16:creationId xmlns:a16="http://schemas.microsoft.com/office/drawing/2014/main" id="{4B04DB18-8715-43F1-A81C-3C8B695787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38307" y="3542180"/>
            <a:ext cx="491183" cy="491183"/>
          </a:xfrm>
          <a:prstGeom prst="rect">
            <a:avLst/>
          </a:prstGeom>
        </p:spPr>
      </p:pic>
      <p:pic>
        <p:nvPicPr>
          <p:cNvPr id="19" name="Gráfico 18" descr="Homem com preenchimento sólido">
            <a:extLst>
              <a:ext uri="{FF2B5EF4-FFF2-40B4-BE49-F238E27FC236}">
                <a16:creationId xmlns:a16="http://schemas.microsoft.com/office/drawing/2014/main" id="{852EBDAC-8864-4229-BD30-0ECF1B99B3E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06527" y="3874295"/>
            <a:ext cx="300102" cy="300102"/>
          </a:xfrm>
          <a:prstGeom prst="rect">
            <a:avLst/>
          </a:prstGeom>
        </p:spPr>
      </p:pic>
      <p:pic>
        <p:nvPicPr>
          <p:cNvPr id="21" name="Gráfico 20" descr="Grupo estrutura de tópicos">
            <a:extLst>
              <a:ext uri="{FF2B5EF4-FFF2-40B4-BE49-F238E27FC236}">
                <a16:creationId xmlns:a16="http://schemas.microsoft.com/office/drawing/2014/main" id="{45756BD7-7BF5-4947-8D95-A2C15C71D48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04304" y="4336200"/>
            <a:ext cx="468006" cy="468006"/>
          </a:xfrm>
          <a:prstGeom prst="rect">
            <a:avLst/>
          </a:prstGeom>
        </p:spPr>
      </p:pic>
      <p:pic>
        <p:nvPicPr>
          <p:cNvPr id="23" name="Gráfico 22" descr="Grupo de homens estrutura de tópicos">
            <a:extLst>
              <a:ext uri="{FF2B5EF4-FFF2-40B4-BE49-F238E27FC236}">
                <a16:creationId xmlns:a16="http://schemas.microsoft.com/office/drawing/2014/main" id="{E3D215BB-6E04-4444-947C-BC615CD82B5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630263" y="4815683"/>
            <a:ext cx="314400" cy="314400"/>
          </a:xfrm>
          <a:prstGeom prst="rect">
            <a:avLst/>
          </a:prstGeom>
        </p:spPr>
      </p:pic>
      <p:pic>
        <p:nvPicPr>
          <p:cNvPr id="25" name="Gráfico 24" descr="Grupo de homens com preenchimento sólido">
            <a:extLst>
              <a:ext uri="{FF2B5EF4-FFF2-40B4-BE49-F238E27FC236}">
                <a16:creationId xmlns:a16="http://schemas.microsoft.com/office/drawing/2014/main" id="{98E32172-D7BD-4D21-A070-2B73BE6EC09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285454" y="5340485"/>
            <a:ext cx="328596" cy="328596"/>
          </a:xfrm>
          <a:prstGeom prst="rect">
            <a:avLst/>
          </a:prstGeom>
        </p:spPr>
      </p:pic>
      <p:pic>
        <p:nvPicPr>
          <p:cNvPr id="26" name="Gráfico 25" descr="Grupo de homens estrutura de tópicos">
            <a:extLst>
              <a:ext uri="{FF2B5EF4-FFF2-40B4-BE49-F238E27FC236}">
                <a16:creationId xmlns:a16="http://schemas.microsoft.com/office/drawing/2014/main" id="{B07546F4-1A7D-43CA-A39B-083E83AD4A5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10811" y="2730100"/>
            <a:ext cx="314400" cy="314400"/>
          </a:xfrm>
          <a:prstGeom prst="rect">
            <a:avLst/>
          </a:prstGeom>
        </p:spPr>
      </p:pic>
      <p:pic>
        <p:nvPicPr>
          <p:cNvPr id="27" name="Gráfico 26" descr="Escola com preenchimento sólido">
            <a:extLst>
              <a:ext uri="{FF2B5EF4-FFF2-40B4-BE49-F238E27FC236}">
                <a16:creationId xmlns:a16="http://schemas.microsoft.com/office/drawing/2014/main" id="{273AA88F-4AEF-4825-8645-AA28AF586C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3534" y="1884267"/>
            <a:ext cx="876771" cy="876771"/>
          </a:xfrm>
          <a:prstGeom prst="rect">
            <a:avLst/>
          </a:prstGeom>
        </p:spPr>
      </p:pic>
      <p:sp>
        <p:nvSpPr>
          <p:cNvPr id="28" name="CaixaDeTexto 27">
            <a:extLst>
              <a:ext uri="{FF2B5EF4-FFF2-40B4-BE49-F238E27FC236}">
                <a16:creationId xmlns:a16="http://schemas.microsoft.com/office/drawing/2014/main" id="{A50E2A3B-1724-498B-B96A-0D9486B57082}"/>
              </a:ext>
            </a:extLst>
          </p:cNvPr>
          <p:cNvSpPr txBox="1"/>
          <p:nvPr/>
        </p:nvSpPr>
        <p:spPr>
          <a:xfrm>
            <a:off x="3944663" y="2043168"/>
            <a:ext cx="466148" cy="369332"/>
          </a:xfrm>
          <a:prstGeom prst="rect">
            <a:avLst/>
          </a:prstGeom>
          <a:solidFill>
            <a:schemeClr val="bg1"/>
          </a:solidFill>
        </p:spPr>
        <p:txBody>
          <a:bodyPr wrap="square" rtlCol="0">
            <a:spAutoFit/>
          </a:bodyPr>
          <a:lstStyle/>
          <a:p>
            <a:r>
              <a:rPr lang="pt-BR" dirty="0"/>
              <a:t>5%</a:t>
            </a:r>
          </a:p>
        </p:txBody>
      </p:sp>
      <p:sp>
        <p:nvSpPr>
          <p:cNvPr id="29" name="CaixaDeTexto 28">
            <a:extLst>
              <a:ext uri="{FF2B5EF4-FFF2-40B4-BE49-F238E27FC236}">
                <a16:creationId xmlns:a16="http://schemas.microsoft.com/office/drawing/2014/main" id="{8F2C4510-F3AE-4853-9D3A-41D10448E498}"/>
              </a:ext>
            </a:extLst>
          </p:cNvPr>
          <p:cNvSpPr txBox="1"/>
          <p:nvPr/>
        </p:nvSpPr>
        <p:spPr>
          <a:xfrm>
            <a:off x="924438" y="2360768"/>
            <a:ext cx="581739" cy="369332"/>
          </a:xfrm>
          <a:prstGeom prst="rect">
            <a:avLst/>
          </a:prstGeom>
          <a:solidFill>
            <a:schemeClr val="bg1"/>
          </a:solidFill>
        </p:spPr>
        <p:txBody>
          <a:bodyPr wrap="square" rtlCol="0">
            <a:spAutoFit/>
          </a:bodyPr>
          <a:lstStyle/>
          <a:p>
            <a:r>
              <a:rPr lang="pt-BR" dirty="0"/>
              <a:t>-2%</a:t>
            </a:r>
          </a:p>
        </p:txBody>
      </p:sp>
      <p:sp>
        <p:nvSpPr>
          <p:cNvPr id="30" name="CaixaDeTexto 29">
            <a:extLst>
              <a:ext uri="{FF2B5EF4-FFF2-40B4-BE49-F238E27FC236}">
                <a16:creationId xmlns:a16="http://schemas.microsoft.com/office/drawing/2014/main" id="{B5006174-2CD2-49CC-90C2-B24DF38F5F66}"/>
              </a:ext>
            </a:extLst>
          </p:cNvPr>
          <p:cNvSpPr txBox="1"/>
          <p:nvPr/>
        </p:nvSpPr>
        <p:spPr>
          <a:xfrm>
            <a:off x="6673174" y="6624608"/>
            <a:ext cx="3510194" cy="200055"/>
          </a:xfrm>
          <a:prstGeom prst="rect">
            <a:avLst/>
          </a:prstGeom>
          <a:noFill/>
        </p:spPr>
        <p:txBody>
          <a:bodyPr wrap="square" rtlCol="0">
            <a:spAutoFit/>
          </a:bodyPr>
          <a:lstStyle/>
          <a:p>
            <a:r>
              <a:rPr lang="pt-BR" sz="700" dirty="0"/>
              <a:t>https://klimanaturali.blogspot.com/2020/03/mapa-da-regiao-metropolitana-de-sao.html</a:t>
            </a:r>
          </a:p>
        </p:txBody>
      </p:sp>
      <p:sp>
        <p:nvSpPr>
          <p:cNvPr id="31" name="CaixaDeTexto 30">
            <a:extLst>
              <a:ext uri="{FF2B5EF4-FFF2-40B4-BE49-F238E27FC236}">
                <a16:creationId xmlns:a16="http://schemas.microsoft.com/office/drawing/2014/main" id="{A6A64DA2-7E57-4236-B307-2DCB1E2A09AD}"/>
              </a:ext>
            </a:extLst>
          </p:cNvPr>
          <p:cNvSpPr txBox="1"/>
          <p:nvPr/>
        </p:nvSpPr>
        <p:spPr>
          <a:xfrm>
            <a:off x="171386" y="380718"/>
            <a:ext cx="2766367" cy="646331"/>
          </a:xfrm>
          <a:prstGeom prst="rect">
            <a:avLst/>
          </a:prstGeom>
          <a:solidFill>
            <a:schemeClr val="bg1">
              <a:alpha val="39000"/>
            </a:schemeClr>
          </a:solidFill>
        </p:spPr>
        <p:txBody>
          <a:bodyPr wrap="square" rtlCol="0">
            <a:spAutoFit/>
          </a:bodyPr>
          <a:lstStyle/>
          <a:p>
            <a:pPr algn="ctr"/>
            <a:r>
              <a:rPr lang="pt-BR" dirty="0">
                <a:solidFill>
                  <a:srgbClr val="FF0000"/>
                </a:solidFill>
              </a:rPr>
              <a:t>“Paraísos fiscais” do ISS</a:t>
            </a:r>
          </a:p>
          <a:p>
            <a:pPr algn="ctr"/>
            <a:r>
              <a:rPr lang="pt-BR" dirty="0">
                <a:solidFill>
                  <a:srgbClr val="FF0000"/>
                </a:solidFill>
              </a:rPr>
              <a:t>Estabelecimento “virtual”</a:t>
            </a:r>
          </a:p>
        </p:txBody>
      </p:sp>
    </p:spTree>
    <p:extLst>
      <p:ext uri="{BB962C8B-B14F-4D97-AF65-F5344CB8AC3E}">
        <p14:creationId xmlns:p14="http://schemas.microsoft.com/office/powerpoint/2010/main" val="373652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a:extLst>
              <a:ext uri="{FF2B5EF4-FFF2-40B4-BE49-F238E27FC236}">
                <a16:creationId xmlns:a16="http://schemas.microsoft.com/office/drawing/2014/main" id="{4404CF22-48D6-4A1D-B69B-34452FBFCA65}"/>
              </a:ext>
            </a:extLst>
          </p:cNvPr>
          <p:cNvPicPr>
            <a:picLocks noChangeAspect="1"/>
          </p:cNvPicPr>
          <p:nvPr/>
        </p:nvPicPr>
        <p:blipFill>
          <a:blip r:embed="rId3"/>
          <a:stretch>
            <a:fillRect/>
          </a:stretch>
        </p:blipFill>
        <p:spPr>
          <a:xfrm rot="19954286">
            <a:off x="209371" y="3614044"/>
            <a:ext cx="2524247" cy="3413221"/>
          </a:xfrm>
          <a:prstGeom prst="rect">
            <a:avLst/>
          </a:prstGeom>
        </p:spPr>
      </p:pic>
      <p:sp>
        <p:nvSpPr>
          <p:cNvPr id="8" name="Retângulo 7">
            <a:extLst>
              <a:ext uri="{FF2B5EF4-FFF2-40B4-BE49-F238E27FC236}">
                <a16:creationId xmlns:a16="http://schemas.microsoft.com/office/drawing/2014/main" id="{644422B6-4C54-4461-B9BD-AD5957B784CD}"/>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Consequências</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12" name="Seta: para a Direita 11">
            <a:extLst>
              <a:ext uri="{FF2B5EF4-FFF2-40B4-BE49-F238E27FC236}">
                <a16:creationId xmlns:a16="http://schemas.microsoft.com/office/drawing/2014/main" id="{775ACEC0-2318-4989-93A8-DF5D851032AB}"/>
              </a:ext>
            </a:extLst>
          </p:cNvPr>
          <p:cNvSpPr/>
          <p:nvPr/>
        </p:nvSpPr>
        <p:spPr>
          <a:xfrm>
            <a:off x="9352149" y="2730100"/>
            <a:ext cx="2207987" cy="44913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pt-BR" sz="971"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19142" y="175983"/>
            <a:ext cx="8605622" cy="4064061"/>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415612"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865117" lvl="1" indent="-415612" algn="just">
              <a:lnSpc>
                <a:spcPct val="150000"/>
              </a:lnSpc>
              <a:buClr>
                <a:srgbClr val="D73F2B"/>
              </a:buClr>
              <a:buFont typeface="Wingdings" panose="05000000000000000000" pitchFamily="2" charset="2"/>
              <a:buChar char="ü"/>
            </a:pPr>
            <a:r>
              <a:rPr lang="en-US" sz="1941" dirty="0" err="1">
                <a:solidFill>
                  <a:srgbClr val="002345"/>
                </a:solidFill>
                <a:latin typeface="Verdana" panose="020B0604030504040204" pitchFamily="34" charset="0"/>
                <a:ea typeface="Verdana" panose="020B0604030504040204" pitchFamily="34" charset="0"/>
                <a:cs typeface="Arial" panose="020B0604020202020204" pitchFamily="34" charset="0"/>
              </a:rPr>
              <a:t>Deslocamento</a:t>
            </a:r>
            <a:r>
              <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rPr>
              <a:t> de </a:t>
            </a:r>
            <a:r>
              <a:rPr lang="en-US" sz="1941" dirty="0" err="1">
                <a:solidFill>
                  <a:srgbClr val="002345"/>
                </a:solidFill>
                <a:latin typeface="Verdana" panose="020B0604030504040204" pitchFamily="34" charset="0"/>
                <a:ea typeface="Verdana" panose="020B0604030504040204" pitchFamily="34" charset="0"/>
                <a:cs typeface="Arial" panose="020B0604020202020204" pitchFamily="34" charset="0"/>
              </a:rPr>
              <a:t>atividade</a:t>
            </a:r>
            <a:r>
              <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rPr>
              <a:t> </a:t>
            </a:r>
            <a:r>
              <a:rPr lang="en-US" sz="1941" dirty="0" err="1">
                <a:solidFill>
                  <a:srgbClr val="002345"/>
                </a:solidFill>
                <a:latin typeface="Verdana" panose="020B0604030504040204" pitchFamily="34" charset="0"/>
                <a:ea typeface="Verdana" panose="020B0604030504040204" pitchFamily="34" charset="0"/>
                <a:cs typeface="Arial" panose="020B0604020202020204" pitchFamily="34" charset="0"/>
              </a:rPr>
              <a:t>produtiva</a:t>
            </a:r>
            <a:r>
              <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rPr>
              <a:t> para outros </a:t>
            </a:r>
            <a:r>
              <a:rPr lang="en-US" sz="1941" dirty="0" err="1">
                <a:solidFill>
                  <a:srgbClr val="002345"/>
                </a:solidFill>
                <a:latin typeface="Verdana" panose="020B0604030504040204" pitchFamily="34" charset="0"/>
                <a:ea typeface="Verdana" panose="020B0604030504040204" pitchFamily="34" charset="0"/>
                <a:cs typeface="Arial" panose="020B0604020202020204" pitchFamily="34" charset="0"/>
              </a:rPr>
              <a:t>municípios</a:t>
            </a: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865117" lvl="1" indent="-415612" algn="just">
              <a:lnSpc>
                <a:spcPct val="150000"/>
              </a:lnSpc>
              <a:buClr>
                <a:srgbClr val="D73F2B"/>
              </a:buClr>
              <a:buFont typeface="Wingdings" panose="05000000000000000000" pitchFamily="2" charset="2"/>
              <a:buChar char="ü"/>
            </a:pPr>
            <a:r>
              <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rPr>
              <a:t>Contra-</a:t>
            </a:r>
            <a:r>
              <a:rPr lang="en-US" sz="1941" dirty="0" err="1">
                <a:solidFill>
                  <a:srgbClr val="002345"/>
                </a:solidFill>
                <a:latin typeface="Verdana" panose="020B0604030504040204" pitchFamily="34" charset="0"/>
                <a:ea typeface="Verdana" panose="020B0604030504040204" pitchFamily="34" charset="0"/>
                <a:cs typeface="Arial" panose="020B0604020202020204" pitchFamily="34" charset="0"/>
              </a:rPr>
              <a:t>ataque</a:t>
            </a:r>
            <a:r>
              <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rPr>
              <a:t> dos </a:t>
            </a:r>
            <a:r>
              <a:rPr lang="en-US" sz="1941" dirty="0" err="1">
                <a:solidFill>
                  <a:srgbClr val="002345"/>
                </a:solidFill>
                <a:latin typeface="Verdana" panose="020B0604030504040204" pitchFamily="34" charset="0"/>
                <a:ea typeface="Verdana" panose="020B0604030504040204" pitchFamily="34" charset="0"/>
                <a:cs typeface="Arial" panose="020B0604020202020204" pitchFamily="34" charset="0"/>
              </a:rPr>
              <a:t>municípios</a:t>
            </a:r>
            <a:r>
              <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rPr>
              <a:t> (CPOM)</a:t>
            </a:r>
          </a:p>
          <a:p>
            <a:pPr marL="865117" lvl="1" indent="-415612" algn="just">
              <a:lnSpc>
                <a:spcPct val="150000"/>
              </a:lnSpc>
              <a:buClr>
                <a:srgbClr val="D73F2B"/>
              </a:buClr>
              <a:buFont typeface="Wingdings" panose="05000000000000000000" pitchFamily="2" charset="2"/>
              <a:buChar char="ü"/>
            </a:pPr>
            <a:r>
              <a:rPr lang="en-US" sz="1941" dirty="0" err="1">
                <a:solidFill>
                  <a:srgbClr val="002345"/>
                </a:solidFill>
                <a:latin typeface="Verdana" panose="020B0604030504040204" pitchFamily="34" charset="0"/>
                <a:ea typeface="Verdana" panose="020B0604030504040204" pitchFamily="34" charset="0"/>
                <a:cs typeface="Arial" panose="020B0604020202020204" pitchFamily="34" charset="0"/>
              </a:rPr>
              <a:t>Bitributação</a:t>
            </a: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865117" lvl="1" indent="-415612" algn="just">
              <a:lnSpc>
                <a:spcPct val="150000"/>
              </a:lnSpc>
              <a:buClr>
                <a:srgbClr val="D73F2B"/>
              </a:buClr>
              <a:buFont typeface="Wingdings" panose="05000000000000000000" pitchFamily="2" charset="2"/>
              <a:buChar char="ü"/>
            </a:pPr>
            <a:r>
              <a:rPr lang="en-US" sz="1941" dirty="0" err="1">
                <a:solidFill>
                  <a:srgbClr val="002345"/>
                </a:solidFill>
                <a:latin typeface="Verdana" panose="020B0604030504040204" pitchFamily="34" charset="0"/>
                <a:ea typeface="Verdana" panose="020B0604030504040204" pitchFamily="34" charset="0"/>
                <a:cs typeface="Arial" panose="020B0604020202020204" pitchFamily="34" charset="0"/>
              </a:rPr>
              <a:t>Burocracia</a:t>
            </a: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865117" lvl="1"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Imagem 2">
            <a:extLst>
              <a:ext uri="{FF2B5EF4-FFF2-40B4-BE49-F238E27FC236}">
                <a16:creationId xmlns:a16="http://schemas.microsoft.com/office/drawing/2014/main" id="{E480D955-E92A-4C5B-92D2-53EFE8647F1C}"/>
              </a:ext>
            </a:extLst>
          </p:cNvPr>
          <p:cNvPicPr>
            <a:picLocks noChangeAspect="1"/>
          </p:cNvPicPr>
          <p:nvPr/>
        </p:nvPicPr>
        <p:blipFill>
          <a:blip r:embed="rId4"/>
          <a:stretch>
            <a:fillRect/>
          </a:stretch>
        </p:blipFill>
        <p:spPr>
          <a:xfrm rot="1036977">
            <a:off x="6553382" y="2992006"/>
            <a:ext cx="4382417" cy="2332227"/>
          </a:xfrm>
          <a:prstGeom prst="rect">
            <a:avLst/>
          </a:prstGeom>
        </p:spPr>
      </p:pic>
      <p:pic>
        <p:nvPicPr>
          <p:cNvPr id="17" name="Imagem 16">
            <a:extLst>
              <a:ext uri="{FF2B5EF4-FFF2-40B4-BE49-F238E27FC236}">
                <a16:creationId xmlns:a16="http://schemas.microsoft.com/office/drawing/2014/main" id="{BF57C620-AED4-470B-B91A-81A5D2D1A10F}"/>
              </a:ext>
            </a:extLst>
          </p:cNvPr>
          <p:cNvPicPr>
            <a:picLocks noChangeAspect="1"/>
          </p:cNvPicPr>
          <p:nvPr/>
        </p:nvPicPr>
        <p:blipFill>
          <a:blip r:embed="rId5"/>
          <a:stretch>
            <a:fillRect/>
          </a:stretch>
        </p:blipFill>
        <p:spPr>
          <a:xfrm>
            <a:off x="1583470" y="4026373"/>
            <a:ext cx="1863940" cy="2831627"/>
          </a:xfrm>
          <a:prstGeom prst="rect">
            <a:avLst/>
          </a:prstGeom>
        </p:spPr>
      </p:pic>
      <p:pic>
        <p:nvPicPr>
          <p:cNvPr id="15" name="Imagem 14">
            <a:extLst>
              <a:ext uri="{FF2B5EF4-FFF2-40B4-BE49-F238E27FC236}">
                <a16:creationId xmlns:a16="http://schemas.microsoft.com/office/drawing/2014/main" id="{7634E47C-B9C4-41C4-9C52-662CF763D3A0}"/>
              </a:ext>
            </a:extLst>
          </p:cNvPr>
          <p:cNvPicPr>
            <a:picLocks noChangeAspect="1"/>
          </p:cNvPicPr>
          <p:nvPr/>
        </p:nvPicPr>
        <p:blipFill>
          <a:blip r:embed="rId6"/>
          <a:stretch>
            <a:fillRect/>
          </a:stretch>
        </p:blipFill>
        <p:spPr>
          <a:xfrm rot="697899">
            <a:off x="3553864" y="5722650"/>
            <a:ext cx="2524331" cy="1409139"/>
          </a:xfrm>
          <a:prstGeom prst="rect">
            <a:avLst/>
          </a:prstGeom>
        </p:spPr>
      </p:pic>
      <p:pic>
        <p:nvPicPr>
          <p:cNvPr id="19" name="Imagem 18">
            <a:extLst>
              <a:ext uri="{FF2B5EF4-FFF2-40B4-BE49-F238E27FC236}">
                <a16:creationId xmlns:a16="http://schemas.microsoft.com/office/drawing/2014/main" id="{AA8C3F4F-E072-47A5-A45B-9CE3E3AD9513}"/>
              </a:ext>
            </a:extLst>
          </p:cNvPr>
          <p:cNvPicPr>
            <a:picLocks noChangeAspect="1"/>
          </p:cNvPicPr>
          <p:nvPr/>
        </p:nvPicPr>
        <p:blipFill>
          <a:blip r:embed="rId7"/>
          <a:stretch>
            <a:fillRect/>
          </a:stretch>
        </p:blipFill>
        <p:spPr>
          <a:xfrm>
            <a:off x="5321030" y="5136204"/>
            <a:ext cx="3165755" cy="1759282"/>
          </a:xfrm>
          <a:prstGeom prst="rect">
            <a:avLst/>
          </a:prstGeom>
        </p:spPr>
      </p:pic>
      <p:pic>
        <p:nvPicPr>
          <p:cNvPr id="5" name="Imagem 4">
            <a:extLst>
              <a:ext uri="{FF2B5EF4-FFF2-40B4-BE49-F238E27FC236}">
                <a16:creationId xmlns:a16="http://schemas.microsoft.com/office/drawing/2014/main" id="{314D18D1-B430-41E0-AC36-074D56D8C8A2}"/>
              </a:ext>
            </a:extLst>
          </p:cNvPr>
          <p:cNvPicPr>
            <a:picLocks noChangeAspect="1"/>
          </p:cNvPicPr>
          <p:nvPr/>
        </p:nvPicPr>
        <p:blipFill>
          <a:blip r:embed="rId8"/>
          <a:stretch>
            <a:fillRect/>
          </a:stretch>
        </p:blipFill>
        <p:spPr>
          <a:xfrm rot="20656918">
            <a:off x="3363425" y="2984121"/>
            <a:ext cx="3981450" cy="2444865"/>
          </a:xfrm>
          <a:prstGeom prst="rect">
            <a:avLst/>
          </a:prstGeom>
        </p:spPr>
      </p:pic>
      <p:pic>
        <p:nvPicPr>
          <p:cNvPr id="13" name="Imagem 12">
            <a:extLst>
              <a:ext uri="{FF2B5EF4-FFF2-40B4-BE49-F238E27FC236}">
                <a16:creationId xmlns:a16="http://schemas.microsoft.com/office/drawing/2014/main" id="{A5E195F7-C2D4-4548-9643-3F841670104C}"/>
              </a:ext>
            </a:extLst>
          </p:cNvPr>
          <p:cNvPicPr>
            <a:picLocks noChangeAspect="1"/>
          </p:cNvPicPr>
          <p:nvPr/>
        </p:nvPicPr>
        <p:blipFill>
          <a:blip r:embed="rId9"/>
          <a:stretch>
            <a:fillRect/>
          </a:stretch>
        </p:blipFill>
        <p:spPr>
          <a:xfrm rot="1312956">
            <a:off x="6836895" y="4537750"/>
            <a:ext cx="1684695" cy="968819"/>
          </a:xfrm>
          <a:prstGeom prst="rect">
            <a:avLst/>
          </a:prstGeom>
        </p:spPr>
      </p:pic>
      <p:pic>
        <p:nvPicPr>
          <p:cNvPr id="23" name="Imagem 22">
            <a:extLst>
              <a:ext uri="{FF2B5EF4-FFF2-40B4-BE49-F238E27FC236}">
                <a16:creationId xmlns:a16="http://schemas.microsoft.com/office/drawing/2014/main" id="{01C384EC-240B-4A9A-94CE-B5A8D0C04065}"/>
              </a:ext>
            </a:extLst>
          </p:cNvPr>
          <p:cNvPicPr>
            <a:picLocks noChangeAspect="1"/>
          </p:cNvPicPr>
          <p:nvPr/>
        </p:nvPicPr>
        <p:blipFill>
          <a:blip r:embed="rId10"/>
          <a:stretch>
            <a:fillRect/>
          </a:stretch>
        </p:blipFill>
        <p:spPr>
          <a:xfrm>
            <a:off x="10529597" y="3402297"/>
            <a:ext cx="1425705" cy="1918357"/>
          </a:xfrm>
          <a:prstGeom prst="rect">
            <a:avLst/>
          </a:prstGeom>
        </p:spPr>
      </p:pic>
      <p:pic>
        <p:nvPicPr>
          <p:cNvPr id="25" name="Imagem 24">
            <a:extLst>
              <a:ext uri="{FF2B5EF4-FFF2-40B4-BE49-F238E27FC236}">
                <a16:creationId xmlns:a16="http://schemas.microsoft.com/office/drawing/2014/main" id="{840AACEE-26B7-478A-B3B6-A84F61621112}"/>
              </a:ext>
            </a:extLst>
          </p:cNvPr>
          <p:cNvPicPr>
            <a:picLocks noChangeAspect="1"/>
          </p:cNvPicPr>
          <p:nvPr/>
        </p:nvPicPr>
        <p:blipFill>
          <a:blip r:embed="rId11"/>
          <a:stretch>
            <a:fillRect/>
          </a:stretch>
        </p:blipFill>
        <p:spPr>
          <a:xfrm>
            <a:off x="8401050" y="5234564"/>
            <a:ext cx="3790950" cy="1695450"/>
          </a:xfrm>
          <a:prstGeom prst="rect">
            <a:avLst/>
          </a:prstGeom>
        </p:spPr>
      </p:pic>
    </p:spTree>
    <p:extLst>
      <p:ext uri="{BB962C8B-B14F-4D97-AF65-F5344CB8AC3E}">
        <p14:creationId xmlns:p14="http://schemas.microsoft.com/office/powerpoint/2010/main" val="354245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2658140" y="2730500"/>
            <a:ext cx="6294438" cy="1397000"/>
          </a:xfrm>
        </p:spPr>
        <p:txBody>
          <a:bodyPr>
            <a:norm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dirty="0">
                <a:solidFill>
                  <a:srgbClr val="07263B"/>
                </a:solidFill>
                <a:latin typeface="Verdana" panose="020B0604030504040204" pitchFamily="34" charset="0"/>
                <a:ea typeface="Verdana" panose="020B0604030504040204" pitchFamily="34" charset="0"/>
              </a:rPr>
              <a:t>ISS</a:t>
            </a:r>
            <a:br>
              <a:rPr lang="pt-BR" sz="2824" b="1" dirty="0">
                <a:solidFill>
                  <a:srgbClr val="07263B"/>
                </a:solidFill>
                <a:latin typeface="Verdana" panose="020B0604030504040204" pitchFamily="34" charset="0"/>
                <a:ea typeface="Verdana" panose="020B0604030504040204" pitchFamily="34" charset="0"/>
              </a:rPr>
            </a:br>
            <a:r>
              <a:rPr lang="pt-BR" sz="2118" b="1" dirty="0">
                <a:solidFill>
                  <a:srgbClr val="DD5431"/>
                </a:solidFill>
                <a:latin typeface="Verdana" panose="020B0604030504040204" pitchFamily="34" charset="0"/>
                <a:ea typeface="Verdana" panose="020B0604030504040204" pitchFamily="34" charset="0"/>
              </a:rPr>
              <a:t>Tema 1020</a:t>
            </a:r>
            <a:endParaRPr lang="pt-BR" sz="2471" b="1" dirty="0">
              <a:solidFill>
                <a:srgbClr val="DD5431"/>
              </a:solidFill>
              <a:latin typeface="Verdana" panose="020B0604030504040204" pitchFamily="34" charset="0"/>
              <a:ea typeface="Verdana" panose="020B0604030504040204" pitchFamily="34" charset="0"/>
            </a:endParaRPr>
          </a:p>
        </p:txBody>
      </p:sp>
      <p:sp>
        <p:nvSpPr>
          <p:cNvPr id="3" name="Espaço Reservado para Número de Slide 2">
            <a:extLst>
              <a:ext uri="{FF2B5EF4-FFF2-40B4-BE49-F238E27FC236}">
                <a16:creationId xmlns:a16="http://schemas.microsoft.com/office/drawing/2014/main" id="{7286EE17-5EED-4360-BDBF-BEBBCC56C105}"/>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625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4212284" y="2961319"/>
            <a:ext cx="7106746" cy="1397000"/>
          </a:xfrm>
        </p:spPr>
        <p:txBody>
          <a:bodyPr>
            <a:no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000" dirty="0">
                <a:solidFill>
                  <a:srgbClr val="07263B"/>
                </a:solidFill>
                <a:latin typeface="Verdana" panose="020B0604030504040204" pitchFamily="34" charset="0"/>
                <a:ea typeface="Verdana" panose="020B0604030504040204" pitchFamily="34" charset="0"/>
              </a:rPr>
              <a:t>- Ação Direta de Inconstitucionalidade nº. 9028119-08.2006.8.26.00000, julgada pelo Tribunal de Justiça de São Paulo (TJSP);</a:t>
            </a:r>
            <a:br>
              <a:rPr lang="pt-BR" sz="2000" dirty="0">
                <a:solidFill>
                  <a:srgbClr val="07263B"/>
                </a:solidFill>
                <a:latin typeface="Verdana" panose="020B0604030504040204" pitchFamily="34" charset="0"/>
                <a:ea typeface="Verdana" panose="020B0604030504040204" pitchFamily="34" charset="0"/>
              </a:rPr>
            </a:br>
            <a:br>
              <a:rPr lang="pt-BR" sz="2000" dirty="0">
                <a:solidFill>
                  <a:srgbClr val="07263B"/>
                </a:solidFill>
                <a:latin typeface="Verdana" panose="020B0604030504040204" pitchFamily="34" charset="0"/>
                <a:ea typeface="Verdana" panose="020B0604030504040204" pitchFamily="34" charset="0"/>
              </a:rPr>
            </a:br>
            <a:r>
              <a:rPr lang="pt-BR" sz="2000" dirty="0">
                <a:solidFill>
                  <a:srgbClr val="07263B"/>
                </a:solidFill>
                <a:latin typeface="Verdana" panose="020B0604030504040204" pitchFamily="34" charset="0"/>
                <a:ea typeface="Verdana" panose="020B0604030504040204" pitchFamily="34" charset="0"/>
              </a:rPr>
              <a:t>- Reconheceu a </a:t>
            </a:r>
            <a:r>
              <a:rPr lang="pt-BR" sz="2000" dirty="0">
                <a:solidFill>
                  <a:srgbClr val="FF0000"/>
                </a:solidFill>
                <a:latin typeface="Verdana" panose="020B0604030504040204" pitchFamily="34" charset="0"/>
                <a:ea typeface="Verdana" panose="020B0604030504040204" pitchFamily="34" charset="0"/>
              </a:rPr>
              <a:t>constitucionalidade da norma dado seu caráter </a:t>
            </a:r>
            <a:r>
              <a:rPr lang="pt-BR" sz="2000" dirty="0" err="1">
                <a:solidFill>
                  <a:srgbClr val="FF0000"/>
                </a:solidFill>
                <a:latin typeface="Verdana" panose="020B0604030504040204" pitchFamily="34" charset="0"/>
                <a:ea typeface="Verdana" panose="020B0604030504040204" pitchFamily="34" charset="0"/>
              </a:rPr>
              <a:t>antielisivo</a:t>
            </a:r>
            <a:r>
              <a:rPr lang="pt-BR" sz="2000" dirty="0">
                <a:solidFill>
                  <a:srgbClr val="07263B"/>
                </a:solidFill>
                <a:latin typeface="Verdana" panose="020B0604030504040204" pitchFamily="34" charset="0"/>
                <a:ea typeface="Verdana" panose="020B0604030504040204" pitchFamily="34" charset="0"/>
              </a:rPr>
              <a:t>, cuja interpretação não pode fazer tábula rasa da atribuição de competência erigida constitucionalmente e regulamentada pela Lei Complementar nº 116/2003 em seus artigos 3º e 4º.</a:t>
            </a:r>
            <a:br>
              <a:rPr lang="pt-BR" sz="2000" dirty="0">
                <a:solidFill>
                  <a:srgbClr val="07263B"/>
                </a:solidFill>
                <a:latin typeface="Verdana" panose="020B0604030504040204" pitchFamily="34" charset="0"/>
                <a:ea typeface="Verdana" panose="020B0604030504040204" pitchFamily="34" charset="0"/>
              </a:rPr>
            </a:br>
            <a:br>
              <a:rPr lang="pt-BR" sz="2000" dirty="0">
                <a:solidFill>
                  <a:srgbClr val="07263B"/>
                </a:solidFill>
                <a:latin typeface="Verdana" panose="020B0604030504040204" pitchFamily="34" charset="0"/>
                <a:ea typeface="Verdana" panose="020B0604030504040204" pitchFamily="34" charset="0"/>
              </a:rPr>
            </a:br>
            <a:r>
              <a:rPr lang="pt-BR" sz="2000" dirty="0">
                <a:solidFill>
                  <a:srgbClr val="07263B"/>
                </a:solidFill>
                <a:latin typeface="Verdana" panose="020B0604030504040204" pitchFamily="34" charset="0"/>
                <a:ea typeface="Verdana" panose="020B0604030504040204" pitchFamily="34" charset="0"/>
              </a:rPr>
              <a:t>- CMT – presunção absoluta</a:t>
            </a:r>
            <a:br>
              <a:rPr lang="pt-BR" sz="2000" dirty="0">
                <a:solidFill>
                  <a:srgbClr val="07263B"/>
                </a:solidFill>
                <a:latin typeface="Verdana" panose="020B0604030504040204" pitchFamily="34" charset="0"/>
                <a:ea typeface="Verdana" panose="020B0604030504040204" pitchFamily="34" charset="0"/>
              </a:rPr>
            </a:br>
            <a:endParaRPr lang="pt-BR" sz="2000" dirty="0">
              <a:solidFill>
                <a:srgbClr val="DD5431"/>
              </a:solidFill>
              <a:latin typeface="Verdana" panose="020B0604030504040204" pitchFamily="34" charset="0"/>
              <a:ea typeface="Verdana" panose="020B0604030504040204" pitchFamily="34" charset="0"/>
            </a:endParaRPr>
          </a:p>
        </p:txBody>
      </p:sp>
      <p:sp>
        <p:nvSpPr>
          <p:cNvPr id="3" name="Espaço Reservado para Número de Slide 2">
            <a:extLst>
              <a:ext uri="{FF2B5EF4-FFF2-40B4-BE49-F238E27FC236}">
                <a16:creationId xmlns:a16="http://schemas.microsoft.com/office/drawing/2014/main" id="{7286EE17-5EED-4360-BDBF-BEBBCC56C105}"/>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Retângulo 3">
            <a:extLst>
              <a:ext uri="{FF2B5EF4-FFF2-40B4-BE49-F238E27FC236}">
                <a16:creationId xmlns:a16="http://schemas.microsoft.com/office/drawing/2014/main" id="{854FE5C2-ACB4-4D56-8611-A3FC2C11392E}"/>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Tema 1020</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4BA63852-10AF-4EA5-8916-DEC3C775569C}"/>
              </a:ext>
            </a:extLst>
          </p:cNvPr>
          <p:cNvSpPr txBox="1"/>
          <p:nvPr/>
        </p:nvSpPr>
        <p:spPr>
          <a:xfrm>
            <a:off x="565952" y="5581498"/>
            <a:ext cx="10016230" cy="646331"/>
          </a:xfrm>
          <a:prstGeom prst="rect">
            <a:avLst/>
          </a:prstGeom>
          <a:noFill/>
        </p:spPr>
        <p:txBody>
          <a:bodyPr wrap="square">
            <a:spAutoFit/>
          </a:bodyPr>
          <a:lstStyle/>
          <a:p>
            <a:r>
              <a:rPr lang="pt-BR" dirty="0">
                <a:hlinkClick r:id="rId2"/>
              </a:rPr>
              <a:t>https://www.jota.info/opiniao-e-analise/artigos/a-inconstitucionalidade-do-cpom-analise-do-re-1-167-509-15032021</a:t>
            </a:r>
            <a:r>
              <a:rPr lang="pt-BR" dirty="0"/>
              <a:t> </a:t>
            </a:r>
          </a:p>
        </p:txBody>
      </p:sp>
      <p:pic>
        <p:nvPicPr>
          <p:cNvPr id="8" name="Imagem 7">
            <a:extLst>
              <a:ext uri="{FF2B5EF4-FFF2-40B4-BE49-F238E27FC236}">
                <a16:creationId xmlns:a16="http://schemas.microsoft.com/office/drawing/2014/main" id="{48903805-1733-4997-8FAE-BBACC50AD073}"/>
              </a:ext>
            </a:extLst>
          </p:cNvPr>
          <p:cNvPicPr>
            <a:picLocks noChangeAspect="1"/>
          </p:cNvPicPr>
          <p:nvPr/>
        </p:nvPicPr>
        <p:blipFill>
          <a:blip r:embed="rId3"/>
          <a:stretch>
            <a:fillRect/>
          </a:stretch>
        </p:blipFill>
        <p:spPr>
          <a:xfrm>
            <a:off x="228091" y="2357437"/>
            <a:ext cx="3781425" cy="2143125"/>
          </a:xfrm>
          <a:prstGeom prst="rect">
            <a:avLst/>
          </a:prstGeom>
        </p:spPr>
      </p:pic>
    </p:spTree>
    <p:extLst>
      <p:ext uri="{BB962C8B-B14F-4D97-AF65-F5344CB8AC3E}">
        <p14:creationId xmlns:p14="http://schemas.microsoft.com/office/powerpoint/2010/main" val="22405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44422B6-4C54-4461-B9BD-AD5957B784CD}"/>
              </a:ext>
            </a:extLst>
          </p:cNvPr>
          <p:cNvSpPr/>
          <p:nvPr/>
        </p:nvSpPr>
        <p:spPr>
          <a:xfrm>
            <a:off x="695400" y="379251"/>
            <a:ext cx="6021644" cy="852862"/>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t>ISS</a:t>
            </a:r>
            <a:br>
              <a:rPr lang="pt-BR" sz="2824" b="1" spc="-35" dirty="0">
                <a:solidFill>
                  <a:srgbClr val="07263B"/>
                </a:solidFill>
                <a:latin typeface="Verdana" panose="020B0604030504040204" pitchFamily="34" charset="0"/>
                <a:ea typeface="Verdana" panose="020B0604030504040204" pitchFamily="34" charset="0"/>
                <a:cs typeface="Arial" panose="020B0604020202020204" pitchFamily="34" charset="0"/>
              </a:rPr>
            </a:br>
            <a:r>
              <a:rPr lang="pt-BR" sz="2118" b="1" spc="-35" dirty="0">
                <a:solidFill>
                  <a:srgbClr val="DD5431"/>
                </a:solidFill>
                <a:latin typeface="Verdana" panose="020B0604030504040204" pitchFamily="34" charset="0"/>
                <a:ea typeface="Verdana" panose="020B0604030504040204" pitchFamily="34" charset="0"/>
                <a:cs typeface="Arial" panose="020B0604020202020204" pitchFamily="34" charset="0"/>
              </a:rPr>
              <a:t>Tema 1020</a:t>
            </a:r>
            <a:endParaRPr lang="en-US" sz="2118" b="1" dirty="0">
              <a:solidFill>
                <a:srgbClr val="DD5431"/>
              </a:solidFill>
              <a:latin typeface="Verdana" panose="020B0604030504040204" pitchFamily="34" charset="0"/>
              <a:ea typeface="Verdana" panose="020B0604030504040204" pitchFamily="34" charset="0"/>
              <a:cs typeface="Arial" panose="020B0604020202020204" pitchFamily="34" charset="0"/>
            </a:endParaRPr>
          </a:p>
        </p:txBody>
      </p:sp>
      <p:sp>
        <p:nvSpPr>
          <p:cNvPr id="12" name="Seta: para a Direita 11">
            <a:extLst>
              <a:ext uri="{FF2B5EF4-FFF2-40B4-BE49-F238E27FC236}">
                <a16:creationId xmlns:a16="http://schemas.microsoft.com/office/drawing/2014/main" id="{775ACEC0-2318-4989-93A8-DF5D851032AB}"/>
              </a:ext>
            </a:extLst>
          </p:cNvPr>
          <p:cNvSpPr/>
          <p:nvPr/>
        </p:nvSpPr>
        <p:spPr>
          <a:xfrm>
            <a:off x="9352149" y="2730100"/>
            <a:ext cx="2207987" cy="44913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pt-BR" sz="971"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7" name="Retângulo 6">
            <a:extLst>
              <a:ext uri="{FF2B5EF4-FFF2-40B4-BE49-F238E27FC236}">
                <a16:creationId xmlns:a16="http://schemas.microsoft.com/office/drawing/2014/main" id="{81FE9C41-9E8B-4BFD-91A9-66AB77905704}"/>
              </a:ext>
            </a:extLst>
          </p:cNvPr>
          <p:cNvSpPr/>
          <p:nvPr/>
        </p:nvSpPr>
        <p:spPr>
          <a:xfrm>
            <a:off x="3706222" y="-70722"/>
            <a:ext cx="7081735" cy="6752105"/>
          </a:xfrm>
          <a:prstGeom prst="rect">
            <a:avLst/>
          </a:prstGeom>
        </p:spPr>
        <p:txBody>
          <a:bodyPr wrap="square">
            <a:spAutoFit/>
          </a:bodyPr>
          <a:lstStyle>
            <a:defPPr>
              <a:defRPr lang="en-US"/>
            </a:defPPr>
            <a:lvl1pPr marL="0" algn="l" defTabSz="898908" rtl="0" eaLnBrk="1" latinLnBrk="0" hangingPunct="1">
              <a:defRPr sz="971" kern="1200">
                <a:solidFill>
                  <a:schemeClr val="tx1"/>
                </a:solidFill>
                <a:latin typeface="+mn-lt"/>
                <a:ea typeface="+mn-ea"/>
                <a:cs typeface="+mn-cs"/>
              </a:defRPr>
            </a:lvl1pPr>
            <a:lvl2pPr marL="449454" algn="l" defTabSz="898908" rtl="0" eaLnBrk="1" latinLnBrk="0" hangingPunct="1">
              <a:defRPr sz="971" kern="1200">
                <a:solidFill>
                  <a:schemeClr val="tx1"/>
                </a:solidFill>
                <a:latin typeface="+mn-lt"/>
                <a:ea typeface="+mn-ea"/>
                <a:cs typeface="+mn-cs"/>
              </a:defRPr>
            </a:lvl2pPr>
            <a:lvl3pPr marL="898908" algn="l" defTabSz="898908" rtl="0" eaLnBrk="1" latinLnBrk="0" hangingPunct="1">
              <a:defRPr sz="971" kern="1200">
                <a:solidFill>
                  <a:schemeClr val="tx1"/>
                </a:solidFill>
                <a:latin typeface="+mn-lt"/>
                <a:ea typeface="+mn-ea"/>
                <a:cs typeface="+mn-cs"/>
              </a:defRPr>
            </a:lvl3pPr>
            <a:lvl4pPr marL="1348364" algn="l" defTabSz="898908" rtl="0" eaLnBrk="1" latinLnBrk="0" hangingPunct="1">
              <a:defRPr sz="971" kern="1200">
                <a:solidFill>
                  <a:schemeClr val="tx1"/>
                </a:solidFill>
                <a:latin typeface="+mn-lt"/>
                <a:ea typeface="+mn-ea"/>
                <a:cs typeface="+mn-cs"/>
              </a:defRPr>
            </a:lvl4pPr>
            <a:lvl5pPr marL="1797818" algn="l" defTabSz="898908" rtl="0" eaLnBrk="1" latinLnBrk="0" hangingPunct="1">
              <a:defRPr sz="971" kern="1200">
                <a:solidFill>
                  <a:schemeClr val="tx1"/>
                </a:solidFill>
                <a:latin typeface="+mn-lt"/>
                <a:ea typeface="+mn-ea"/>
                <a:cs typeface="+mn-cs"/>
              </a:defRPr>
            </a:lvl5pPr>
            <a:lvl6pPr marL="2247272" algn="l" defTabSz="898908" rtl="0" eaLnBrk="1" latinLnBrk="0" hangingPunct="1">
              <a:defRPr sz="971" kern="1200">
                <a:solidFill>
                  <a:schemeClr val="tx1"/>
                </a:solidFill>
                <a:latin typeface="+mn-lt"/>
                <a:ea typeface="+mn-ea"/>
                <a:cs typeface="+mn-cs"/>
              </a:defRPr>
            </a:lvl6pPr>
            <a:lvl7pPr marL="2696726" algn="l" defTabSz="898908" rtl="0" eaLnBrk="1" latinLnBrk="0" hangingPunct="1">
              <a:defRPr sz="971" kern="1200">
                <a:solidFill>
                  <a:schemeClr val="tx1"/>
                </a:solidFill>
                <a:latin typeface="+mn-lt"/>
                <a:ea typeface="+mn-ea"/>
                <a:cs typeface="+mn-cs"/>
              </a:defRPr>
            </a:lvl7pPr>
            <a:lvl8pPr marL="3146181" algn="l" defTabSz="898908" rtl="0" eaLnBrk="1" latinLnBrk="0" hangingPunct="1">
              <a:defRPr sz="971" kern="1200">
                <a:solidFill>
                  <a:schemeClr val="tx1"/>
                </a:solidFill>
                <a:latin typeface="+mn-lt"/>
                <a:ea typeface="+mn-ea"/>
                <a:cs typeface="+mn-cs"/>
              </a:defRPr>
            </a:lvl8pPr>
            <a:lvl9pPr marL="3595635" algn="l" defTabSz="898908" rtl="0" eaLnBrk="1" latinLnBrk="0" hangingPunct="1">
              <a:defRPr sz="971" kern="1200">
                <a:solidFill>
                  <a:schemeClr val="tx1"/>
                </a:solidFill>
                <a:latin typeface="+mn-lt"/>
                <a:ea typeface="+mn-ea"/>
                <a:cs typeface="+mn-cs"/>
              </a:defRPr>
            </a:lvl9pPr>
          </a:lstStyle>
          <a:p>
            <a:pPr marL="415612"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865117" lvl="1" indent="-415612" algn="just">
              <a:lnSpc>
                <a:spcPct val="150000"/>
              </a:lnSpc>
              <a:buClr>
                <a:srgbClr val="D73F2B"/>
              </a:buClr>
              <a:buFont typeface="Wingdings" panose="05000000000000000000" pitchFamily="2" charset="2"/>
              <a:buChar char="ü"/>
            </a:pPr>
            <a:endParaRPr lang="pt-BR"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865117" lvl="1" indent="-415612" algn="just">
              <a:lnSpc>
                <a:spcPct val="150000"/>
              </a:lnSpc>
              <a:buClr>
                <a:srgbClr val="D73F2B"/>
              </a:buClr>
              <a:buFont typeface="Wingdings" panose="05000000000000000000" pitchFamily="2" charset="2"/>
              <a:buChar char="ü"/>
            </a:pPr>
            <a:r>
              <a:rPr lang="pt-BR" sz="1941" dirty="0">
                <a:solidFill>
                  <a:srgbClr val="002345"/>
                </a:solidFill>
                <a:latin typeface="Verdana" panose="020B0604030504040204" pitchFamily="34" charset="0"/>
                <a:ea typeface="Verdana" panose="020B0604030504040204" pitchFamily="34" charset="0"/>
                <a:cs typeface="Arial" panose="020B0604020202020204" pitchFamily="34" charset="0"/>
              </a:rPr>
              <a:t>"É incompatível com a Constituição Federal disposição normativa a prever a obrigatoriedade de cadastro, em órgão da Administração municipal, de prestador de serviços não estabelecido no território do Município e imposição ao tomador da retenção do Imposto Sobre Serviços – ISS quando descumprida a obrigação acessória".</a:t>
            </a:r>
          </a:p>
          <a:p>
            <a:pPr marL="865117" lvl="1"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865117" lvl="1"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a:p>
            <a:pPr marL="415612" indent="-415612" algn="just">
              <a:lnSpc>
                <a:spcPct val="150000"/>
              </a:lnSpc>
              <a:buClr>
                <a:srgbClr val="D73F2B"/>
              </a:buClr>
              <a:buFont typeface="Wingdings" panose="05000000000000000000" pitchFamily="2" charset="2"/>
              <a:buChar char="ü"/>
            </a:pPr>
            <a:endParaRPr lang="en-US" sz="1941" dirty="0">
              <a:solidFill>
                <a:srgbClr val="002345"/>
              </a:solidFill>
              <a:latin typeface="Verdana" panose="020B0604030504040204" pitchFamily="34" charset="0"/>
              <a:ea typeface="Verdana" panose="020B0604030504040204" pitchFamily="34" charset="0"/>
              <a:cs typeface="Arial" panose="020B0604020202020204" pitchFamily="34" charset="0"/>
            </a:endParaRPr>
          </a:p>
        </p:txBody>
      </p:sp>
      <p:sp>
        <p:nvSpPr>
          <p:cNvPr id="6" name="Espaço Reservado para Número de Slide 2">
            <a:extLst>
              <a:ext uri="{FF2B5EF4-FFF2-40B4-BE49-F238E27FC236}">
                <a16:creationId xmlns:a16="http://schemas.microsoft.com/office/drawing/2014/main" id="{D8C28E84-48C7-4E61-950A-F2631E3F5172}"/>
              </a:ext>
            </a:extLst>
          </p:cNvPr>
          <p:cNvSpPr>
            <a:spLocks noGrp="1"/>
          </p:cNvSpPr>
          <p:nvPr>
            <p:ph type="sldNum" sz="quarter" idx="4294967295"/>
          </p:nvPr>
        </p:nvSpPr>
        <p:spPr>
          <a:xfrm>
            <a:off x="10880725" y="6459538"/>
            <a:ext cx="1311275" cy="365125"/>
          </a:xfrm>
        </p:spPr>
        <p:txBody>
          <a:bodyPr/>
          <a:lstStyle>
            <a:defPPr>
              <a:defRPr lang="en-US"/>
            </a:defPPr>
            <a:lvl1pPr marL="0" algn="l" defTabSz="793196" rtl="0" eaLnBrk="1" latinLnBrk="0" hangingPunct="1">
              <a:defRPr sz="857" kern="1200">
                <a:solidFill>
                  <a:schemeClr val="tx1"/>
                </a:solidFill>
                <a:latin typeface="+mn-lt"/>
                <a:ea typeface="+mn-ea"/>
                <a:cs typeface="+mn-cs"/>
              </a:defRPr>
            </a:lvl1pPr>
            <a:lvl2pPr marL="396598" algn="l" defTabSz="793196" rtl="0" eaLnBrk="1" latinLnBrk="0" hangingPunct="1">
              <a:defRPr sz="857" kern="1200">
                <a:solidFill>
                  <a:schemeClr val="tx1"/>
                </a:solidFill>
                <a:latin typeface="+mn-lt"/>
                <a:ea typeface="+mn-ea"/>
                <a:cs typeface="+mn-cs"/>
              </a:defRPr>
            </a:lvl2pPr>
            <a:lvl3pPr marL="793196" algn="l" defTabSz="793196" rtl="0" eaLnBrk="1" latinLnBrk="0" hangingPunct="1">
              <a:defRPr sz="857" kern="1200">
                <a:solidFill>
                  <a:schemeClr val="tx1"/>
                </a:solidFill>
                <a:latin typeface="+mn-lt"/>
                <a:ea typeface="+mn-ea"/>
                <a:cs typeface="+mn-cs"/>
              </a:defRPr>
            </a:lvl3pPr>
            <a:lvl4pPr marL="1189796" algn="l" defTabSz="793196" rtl="0" eaLnBrk="1" latinLnBrk="0" hangingPunct="1">
              <a:defRPr sz="857" kern="1200">
                <a:solidFill>
                  <a:schemeClr val="tx1"/>
                </a:solidFill>
                <a:latin typeface="+mn-lt"/>
                <a:ea typeface="+mn-ea"/>
                <a:cs typeface="+mn-cs"/>
              </a:defRPr>
            </a:lvl4pPr>
            <a:lvl5pPr marL="1586395" algn="l" defTabSz="793196" rtl="0" eaLnBrk="1" latinLnBrk="0" hangingPunct="1">
              <a:defRPr sz="857" kern="1200">
                <a:solidFill>
                  <a:schemeClr val="tx1"/>
                </a:solidFill>
                <a:latin typeface="+mn-lt"/>
                <a:ea typeface="+mn-ea"/>
                <a:cs typeface="+mn-cs"/>
              </a:defRPr>
            </a:lvl5pPr>
            <a:lvl6pPr marL="1982993" algn="l" defTabSz="793196" rtl="0" eaLnBrk="1" latinLnBrk="0" hangingPunct="1">
              <a:defRPr sz="857" kern="1200">
                <a:solidFill>
                  <a:schemeClr val="tx1"/>
                </a:solidFill>
                <a:latin typeface="+mn-lt"/>
                <a:ea typeface="+mn-ea"/>
                <a:cs typeface="+mn-cs"/>
              </a:defRPr>
            </a:lvl6pPr>
            <a:lvl7pPr marL="2379591" algn="l" defTabSz="793196" rtl="0" eaLnBrk="1" latinLnBrk="0" hangingPunct="1">
              <a:defRPr sz="857" kern="1200">
                <a:solidFill>
                  <a:schemeClr val="tx1"/>
                </a:solidFill>
                <a:latin typeface="+mn-lt"/>
                <a:ea typeface="+mn-ea"/>
                <a:cs typeface="+mn-cs"/>
              </a:defRPr>
            </a:lvl7pPr>
            <a:lvl8pPr marL="2776190" algn="l" defTabSz="793196" rtl="0" eaLnBrk="1" latinLnBrk="0" hangingPunct="1">
              <a:defRPr sz="857" kern="1200">
                <a:solidFill>
                  <a:schemeClr val="tx1"/>
                </a:solidFill>
                <a:latin typeface="+mn-lt"/>
                <a:ea typeface="+mn-ea"/>
                <a:cs typeface="+mn-cs"/>
              </a:defRPr>
            </a:lvl8pPr>
            <a:lvl9pPr marL="3172788" algn="l" defTabSz="793196" rtl="0" eaLnBrk="1" latinLnBrk="0" hangingPunct="1">
              <a:defRPr sz="857" kern="1200">
                <a:solidFill>
                  <a:schemeClr val="tx1"/>
                </a:solidFill>
                <a:latin typeface="+mn-lt"/>
                <a:ea typeface="+mn-ea"/>
                <a:cs typeface="+mn-cs"/>
              </a:defRPr>
            </a:lvl9pPr>
          </a:lstStyle>
          <a:p>
            <a:pPr marL="0" marR="0" lvl="0" indent="0" algn="r" defTabSz="89901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89901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6" name="Imagem 15">
            <a:extLst>
              <a:ext uri="{FF2B5EF4-FFF2-40B4-BE49-F238E27FC236}">
                <a16:creationId xmlns:a16="http://schemas.microsoft.com/office/drawing/2014/main" id="{5AB0A455-7413-4A34-948B-726E51E96BAD}"/>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23000"/>
                    </a14:imgEffect>
                  </a14:imgLayer>
                </a14:imgProps>
              </a:ext>
            </a:extLst>
          </a:blip>
          <a:stretch>
            <a:fillRect/>
          </a:stretch>
        </p:blipFill>
        <p:spPr>
          <a:xfrm>
            <a:off x="105772" y="1879453"/>
            <a:ext cx="3600450" cy="3648075"/>
          </a:xfrm>
          <a:prstGeom prst="rect">
            <a:avLst/>
          </a:prstGeom>
        </p:spPr>
      </p:pic>
      <p:sp>
        <p:nvSpPr>
          <p:cNvPr id="18" name="CaixaDeTexto 17">
            <a:extLst>
              <a:ext uri="{FF2B5EF4-FFF2-40B4-BE49-F238E27FC236}">
                <a16:creationId xmlns:a16="http://schemas.microsoft.com/office/drawing/2014/main" id="{23FC8D99-A585-40CA-B0F3-E560E1CE4FD9}"/>
              </a:ext>
            </a:extLst>
          </p:cNvPr>
          <p:cNvSpPr txBox="1"/>
          <p:nvPr/>
        </p:nvSpPr>
        <p:spPr>
          <a:xfrm>
            <a:off x="695400" y="5637488"/>
            <a:ext cx="683200" cy="200055"/>
          </a:xfrm>
          <a:prstGeom prst="rect">
            <a:avLst/>
          </a:prstGeom>
          <a:noFill/>
        </p:spPr>
        <p:txBody>
          <a:bodyPr wrap="none" rtlCol="0">
            <a:spAutoFit/>
          </a:bodyPr>
          <a:lstStyle/>
          <a:p>
            <a:r>
              <a:rPr lang="pt-BR" sz="700" dirty="0"/>
              <a:t>Fonte: </a:t>
            </a:r>
            <a:r>
              <a:rPr lang="pt-BR" sz="700" dirty="0" err="1"/>
              <a:t>Conjur</a:t>
            </a:r>
            <a:endParaRPr lang="pt-BR" sz="700" dirty="0"/>
          </a:p>
        </p:txBody>
      </p:sp>
    </p:spTree>
    <p:extLst>
      <p:ext uri="{BB962C8B-B14F-4D97-AF65-F5344CB8AC3E}">
        <p14:creationId xmlns:p14="http://schemas.microsoft.com/office/powerpoint/2010/main" val="114212152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efac Palestra.potm" id="{092F2927-772F-4ABE-81DD-E46FBC834663}" vid="{CF436D2C-CE2D-485D-98F1-0B0D9EF08F51}"/>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4037</TotalTime>
  <Words>2539</Words>
  <Application>Microsoft Office PowerPoint</Application>
  <PresentationFormat>Widescreen</PresentationFormat>
  <Paragraphs>227</Paragraphs>
  <Slides>24</Slides>
  <Notes>15</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24</vt:i4>
      </vt:variant>
    </vt:vector>
  </HeadingPairs>
  <TitlesOfParts>
    <vt:vector size="31" baseType="lpstr">
      <vt:lpstr>Arial</vt:lpstr>
      <vt:lpstr>Calibri</vt:lpstr>
      <vt:lpstr>Calibri Light</vt:lpstr>
      <vt:lpstr>Times</vt:lpstr>
      <vt:lpstr>Verdana</vt:lpstr>
      <vt:lpstr>Wingdings</vt:lpstr>
      <vt:lpstr>Tema do Office</vt:lpstr>
      <vt:lpstr>Apresentação do PowerPoint</vt:lpstr>
      <vt:lpstr>Apresentação do PowerPoint</vt:lpstr>
      <vt:lpstr>Apresentação do PowerPoint</vt:lpstr>
      <vt:lpstr>ISS Guerra Fiscal</vt:lpstr>
      <vt:lpstr>Apresentação do PowerPoint</vt:lpstr>
      <vt:lpstr>Apresentação do PowerPoint</vt:lpstr>
      <vt:lpstr>ISS Tema 1020</vt:lpstr>
      <vt:lpstr>- Ação Direta de Inconstitucionalidade nº. 9028119-08.2006.8.26.00000, julgada pelo Tribunal de Justiça de São Paulo (TJSP);  - Reconheceu a constitucionalidade da norma dado seu caráter antielisivo, cuja interpretação não pode fazer tábula rasa da atribuição de competência erigida constitucionalmente e regulamentada pela Lei Complementar nº 116/2003 em seus artigos 3º e 4º.  - CMT – presunção absoluta </vt:lpstr>
      <vt:lpstr>Apresentação do PowerPoint</vt:lpstr>
      <vt:lpstr>Apresentação do PowerPoint</vt:lpstr>
      <vt:lpstr>SÚMULA N° 08. Nos termos fixados pela Tese n° 1020 de repercussão geral, é vedada a obrigatoriedade da inscrição no Cadastro de Prestadores de Outros Municípios – CPOM, de prestador de serviço não estabelecido no Município, bem como a decorrente retenção na fonte do ISS pelo tomador no caso de descumprimento da obrigação acessória, que são indevidas (artigo 9º – A, caput e § 2º da Lei nº 13.701/2003).</vt:lpstr>
      <vt:lpstr>ISS Hipóteses de responsabilidade tributária do tomador</vt:lpstr>
      <vt:lpstr>Apresentação do PowerPoint</vt:lpstr>
      <vt:lpstr>Apresentação do PowerPoint</vt:lpstr>
      <vt:lpstr>Apresentação do PowerPoint</vt:lpstr>
      <vt:lpstr>Apresentação do PowerPoint</vt:lpstr>
      <vt:lpstr>Apresentação do PowerPoint</vt:lpstr>
      <vt:lpstr>ISS Progressividade para SUP</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Boli Rosales</dc:creator>
  <cp:lastModifiedBy>Rodrigo Lazaro | FCR Law</cp:lastModifiedBy>
  <cp:revision>136</cp:revision>
  <dcterms:created xsi:type="dcterms:W3CDTF">2019-02-15T00:34:19Z</dcterms:created>
  <dcterms:modified xsi:type="dcterms:W3CDTF">2022-02-21T19:29:42Z</dcterms:modified>
</cp:coreProperties>
</file>